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9" r:id="rId12"/>
    <p:sldId id="265" r:id="rId13"/>
    <p:sldId id="266" r:id="rId14"/>
    <p:sldId id="267" r:id="rId15"/>
    <p:sldId id="271" r:id="rId16"/>
    <p:sldId id="270" r:id="rId17"/>
    <p:sldId id="274" r:id="rId18"/>
    <p:sldId id="272" r:id="rId19"/>
    <p:sldId id="273" r:id="rId20"/>
    <p:sldId id="276" r:id="rId21"/>
    <p:sldId id="277" r:id="rId22"/>
    <p:sldId id="278" r:id="rId23"/>
    <p:sldId id="279" r:id="rId24"/>
    <p:sldId id="280" r:id="rId25"/>
    <p:sldId id="281" r:id="rId26"/>
    <p:sldId id="283"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625E-AB4F-F5B4-60B0-26B993CFC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D6135215-B84D-EAB9-730A-AC45895287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E696C2D7-FD27-3A17-4922-6A36A4E43603}"/>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5" name="Footer Placeholder 4">
            <a:extLst>
              <a:ext uri="{FF2B5EF4-FFF2-40B4-BE49-F238E27FC236}">
                <a16:creationId xmlns:a16="http://schemas.microsoft.com/office/drawing/2014/main" id="{A9678F37-D924-207E-9CF8-C0AF61E12D6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DF635C1-4214-E41C-F73F-E60226D3BD6F}"/>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2544299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9C9B-1F2A-865C-403F-4BC7D2946731}"/>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3CFD3035-9126-5365-A7FE-0BCC50440E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CEA3374-B396-DB68-7AE2-98295C5C926C}"/>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5" name="Footer Placeholder 4">
            <a:extLst>
              <a:ext uri="{FF2B5EF4-FFF2-40B4-BE49-F238E27FC236}">
                <a16:creationId xmlns:a16="http://schemas.microsoft.com/office/drawing/2014/main" id="{E5F31E02-4DE0-7E44-9D7B-361D3E723A0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091DD0D-8502-EEF9-941F-AF41A143E9DC}"/>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287809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74A0-DF5C-B8A3-DFB6-D07F0FDBBA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903D745F-9BFC-7780-4127-8A2586F0E5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72C8091-8370-6EC3-322B-50645B8CD997}"/>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5" name="Footer Placeholder 4">
            <a:extLst>
              <a:ext uri="{FF2B5EF4-FFF2-40B4-BE49-F238E27FC236}">
                <a16:creationId xmlns:a16="http://schemas.microsoft.com/office/drawing/2014/main" id="{789B25FD-71B7-9884-1753-2E3823CAB0E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E3A7980-477B-307A-CA07-037E3C30B262}"/>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381472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6CD8-1045-29F0-C4A9-0ABCE2ED2756}"/>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72D7F203-CE42-B25C-3264-8CBA4A0283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229D4F-C53B-AFB1-B2F7-1CD8C36FD5D6}"/>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5" name="Footer Placeholder 4">
            <a:extLst>
              <a:ext uri="{FF2B5EF4-FFF2-40B4-BE49-F238E27FC236}">
                <a16:creationId xmlns:a16="http://schemas.microsoft.com/office/drawing/2014/main" id="{8A3D7175-F1B5-67B9-A3B6-0C34C5162FC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86685F5-8712-B3C4-56CA-D19BAC577D16}"/>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3739966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EA5C-88B2-2E6E-EE66-CE9ADFDE1C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EBB965B4-B3EB-0E1D-0D3E-B49508B528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472B37-41D6-7A47-B2E0-642DA62E11F7}"/>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5" name="Footer Placeholder 4">
            <a:extLst>
              <a:ext uri="{FF2B5EF4-FFF2-40B4-BE49-F238E27FC236}">
                <a16:creationId xmlns:a16="http://schemas.microsoft.com/office/drawing/2014/main" id="{45AD32FE-909F-6537-BBCF-B114B82C4C5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090390A-3E27-4600-8BA8-E71A9F3101A6}"/>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2978952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BE93-BB24-34DB-9E8F-3044D8F02A30}"/>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E280C2C-165A-29D7-66D8-FDC33C0F26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E1F33133-F968-0C6C-BC4F-3FDA7E4464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1DAB7789-2982-D316-8340-B98BA6E4034E}"/>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6" name="Footer Placeholder 5">
            <a:extLst>
              <a:ext uri="{FF2B5EF4-FFF2-40B4-BE49-F238E27FC236}">
                <a16:creationId xmlns:a16="http://schemas.microsoft.com/office/drawing/2014/main" id="{1177C1DC-30E9-C99D-C4A2-C7F2C5E28EFB}"/>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588B9B4-C596-2CB1-93C2-ED914D6B33ED}"/>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1722989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90B0-6B58-0776-D99D-886AC589094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8E6707A-484B-7B0A-4148-004415B72B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E75191-CF36-8C50-D685-EFA898666B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C62AEC2-FDAB-B124-894E-BDBDC72537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57C1A8-0187-1F56-1BC9-45EAEE1941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F342825F-D147-B0D7-FA70-EC8D1A4E7876}"/>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8" name="Footer Placeholder 7">
            <a:extLst>
              <a:ext uri="{FF2B5EF4-FFF2-40B4-BE49-F238E27FC236}">
                <a16:creationId xmlns:a16="http://schemas.microsoft.com/office/drawing/2014/main" id="{0E9B674E-B80C-3FAC-3A24-9B2D7985354C}"/>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DA14945B-528D-BB0D-B99E-37C3D92C631B}"/>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308678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4F78-8038-8620-7392-7873015ACBA7}"/>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17500F8D-59EF-EE15-839B-A1C64FDF444A}"/>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4" name="Footer Placeholder 3">
            <a:extLst>
              <a:ext uri="{FF2B5EF4-FFF2-40B4-BE49-F238E27FC236}">
                <a16:creationId xmlns:a16="http://schemas.microsoft.com/office/drawing/2014/main" id="{1CEEDF21-4905-9F74-459A-673BF6715C4E}"/>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E826F92-B117-2048-5B4B-8B2617E4EC04}"/>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391243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BD97BE-A096-64BF-DEDC-51A52738608A}"/>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3" name="Footer Placeholder 2">
            <a:extLst>
              <a:ext uri="{FF2B5EF4-FFF2-40B4-BE49-F238E27FC236}">
                <a16:creationId xmlns:a16="http://schemas.microsoft.com/office/drawing/2014/main" id="{DA5233F4-8D9A-E5F9-3EFB-1066AA0F61C4}"/>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3E07E463-796A-22C6-A1BD-E411D1E983E6}"/>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2329757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8C9B-1DE1-ABDF-F859-8736F15DC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CBC4AF79-1417-9D60-B07B-89A9F3D7D0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E5C928F3-AEF9-D3C5-8C8A-10C4E64E00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51B818-CDA9-B4B9-3688-8025B2F729EF}"/>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6" name="Footer Placeholder 5">
            <a:extLst>
              <a:ext uri="{FF2B5EF4-FFF2-40B4-BE49-F238E27FC236}">
                <a16:creationId xmlns:a16="http://schemas.microsoft.com/office/drawing/2014/main" id="{7E38B8CC-B759-5E1E-25EE-617DD9B1E68B}"/>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BCB94BE4-4DD1-A1C2-AC60-B6200837EB0C}"/>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219255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D515-8CB1-503F-8297-800C96164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0A0A5FC-E774-A51C-4DF0-A62C424DDD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9808EF27-0696-E5D6-B781-4668A10F4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DF5627-6433-45D1-ABB7-7FE21B092E35}"/>
              </a:ext>
            </a:extLst>
          </p:cNvPr>
          <p:cNvSpPr>
            <a:spLocks noGrp="1"/>
          </p:cNvSpPr>
          <p:nvPr>
            <p:ph type="dt" sz="half" idx="10"/>
          </p:nvPr>
        </p:nvSpPr>
        <p:spPr/>
        <p:txBody>
          <a:bodyPr/>
          <a:lstStyle/>
          <a:p>
            <a:fld id="{EDC10B93-621F-476B-8F50-7DCEE1325AFD}" type="datetimeFigureOut">
              <a:rPr lang="en-MY" smtClean="0"/>
              <a:t>4/10/2022</a:t>
            </a:fld>
            <a:endParaRPr lang="en-MY"/>
          </a:p>
        </p:txBody>
      </p:sp>
      <p:sp>
        <p:nvSpPr>
          <p:cNvPr id="6" name="Footer Placeholder 5">
            <a:extLst>
              <a:ext uri="{FF2B5EF4-FFF2-40B4-BE49-F238E27FC236}">
                <a16:creationId xmlns:a16="http://schemas.microsoft.com/office/drawing/2014/main" id="{33AC5887-BD19-426F-9452-7355F65AC14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B058978-2A52-B493-6252-B09CE3384D16}"/>
              </a:ext>
            </a:extLst>
          </p:cNvPr>
          <p:cNvSpPr>
            <a:spLocks noGrp="1"/>
          </p:cNvSpPr>
          <p:nvPr>
            <p:ph type="sldNum" sz="quarter" idx="12"/>
          </p:nvPr>
        </p:nvSpPr>
        <p:spPr/>
        <p:txBody>
          <a:bodyPr/>
          <a:lstStyle/>
          <a:p>
            <a:fld id="{1934C1AB-5470-4059-B79E-AB7B7EB05FC2}" type="slidenum">
              <a:rPr lang="en-MY" smtClean="0"/>
              <a:t>‹#›</a:t>
            </a:fld>
            <a:endParaRPr lang="en-MY"/>
          </a:p>
        </p:txBody>
      </p:sp>
    </p:spTree>
    <p:extLst>
      <p:ext uri="{BB962C8B-B14F-4D97-AF65-F5344CB8AC3E}">
        <p14:creationId xmlns:p14="http://schemas.microsoft.com/office/powerpoint/2010/main" val="1458821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D2918A-36AA-30D8-633E-7C3A0C642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222A607-6A9C-0275-A045-3BCCE52593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439FFD4-F3AE-3489-73CC-8D48E008A9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10B93-621F-476B-8F50-7DCEE1325AFD}" type="datetimeFigureOut">
              <a:rPr lang="en-MY" smtClean="0"/>
              <a:t>4/10/2022</a:t>
            </a:fld>
            <a:endParaRPr lang="en-MY"/>
          </a:p>
        </p:txBody>
      </p:sp>
      <p:sp>
        <p:nvSpPr>
          <p:cNvPr id="5" name="Footer Placeholder 4">
            <a:extLst>
              <a:ext uri="{FF2B5EF4-FFF2-40B4-BE49-F238E27FC236}">
                <a16:creationId xmlns:a16="http://schemas.microsoft.com/office/drawing/2014/main" id="{EA20116D-AE89-C3AE-EF88-AE66B5F9BC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8F46830C-41EC-853A-6AE1-D74BAD68FB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34C1AB-5470-4059-B79E-AB7B7EB05FC2}" type="slidenum">
              <a:rPr lang="en-MY" smtClean="0"/>
              <a:t>‹#›</a:t>
            </a:fld>
            <a:endParaRPr lang="en-MY"/>
          </a:p>
        </p:txBody>
      </p:sp>
    </p:spTree>
    <p:extLst>
      <p:ext uri="{BB962C8B-B14F-4D97-AF65-F5344CB8AC3E}">
        <p14:creationId xmlns:p14="http://schemas.microsoft.com/office/powerpoint/2010/main" val="4283797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395F-BE80-0812-5807-B9B9C5E01391}"/>
              </a:ext>
            </a:extLst>
          </p:cNvPr>
          <p:cNvSpPr>
            <a:spLocks noGrp="1"/>
          </p:cNvSpPr>
          <p:nvPr>
            <p:ph type="ctrTitle"/>
          </p:nvPr>
        </p:nvSpPr>
        <p:spPr>
          <a:xfrm>
            <a:off x="425042" y="887136"/>
            <a:ext cx="11341915" cy="1495338"/>
          </a:xfrm>
        </p:spPr>
        <p:txBody>
          <a:bodyPr>
            <a:noAutofit/>
          </a:bodyPr>
          <a:lstStyle/>
          <a:p>
            <a:r>
              <a:rPr lang="en-MY" sz="3500" b="0" i="0" dirty="0">
                <a:solidFill>
                  <a:srgbClr val="000000"/>
                </a:solidFill>
                <a:effectLst/>
                <a:latin typeface="CIDFont+F2"/>
              </a:rPr>
              <a:t>ANALYSING WIRELESS CAPSULE ENDOSCOPY IMAGES USING</a:t>
            </a:r>
            <a:br>
              <a:rPr lang="en-MY" sz="3500" b="0" i="0" dirty="0">
                <a:solidFill>
                  <a:srgbClr val="000000"/>
                </a:solidFill>
                <a:effectLst/>
                <a:latin typeface="CIDFont+F2"/>
              </a:rPr>
            </a:br>
            <a:r>
              <a:rPr lang="en-MY" sz="3500" b="0" i="0" dirty="0">
                <a:solidFill>
                  <a:srgbClr val="000000"/>
                </a:solidFill>
                <a:effectLst/>
                <a:latin typeface="CIDFont+F2"/>
              </a:rPr>
              <a:t>DEEP LEARNING FRAMEWORKS TO CLASSIFY DIFFERENT GI TRACT DISEASES</a:t>
            </a:r>
            <a:r>
              <a:rPr lang="en-MY" sz="3500" dirty="0"/>
              <a:t> </a:t>
            </a:r>
          </a:p>
        </p:txBody>
      </p:sp>
      <p:sp>
        <p:nvSpPr>
          <p:cNvPr id="3" name="Subtitle 2">
            <a:extLst>
              <a:ext uri="{FF2B5EF4-FFF2-40B4-BE49-F238E27FC236}">
                <a16:creationId xmlns:a16="http://schemas.microsoft.com/office/drawing/2014/main" id="{CCB34614-ABF2-C0E2-23A9-8942A7CFC546}"/>
              </a:ext>
            </a:extLst>
          </p:cNvPr>
          <p:cNvSpPr>
            <a:spLocks noGrp="1"/>
          </p:cNvSpPr>
          <p:nvPr>
            <p:ph type="subTitle" idx="1"/>
          </p:nvPr>
        </p:nvSpPr>
        <p:spPr>
          <a:xfrm>
            <a:off x="3972186" y="4449326"/>
            <a:ext cx="4247626" cy="760237"/>
          </a:xfrm>
        </p:spPr>
        <p:txBody>
          <a:bodyPr>
            <a:normAutofit fontScale="92500" lnSpcReduction="20000"/>
          </a:bodyPr>
          <a:lstStyle/>
          <a:p>
            <a:r>
              <a:rPr lang="en-MY" dirty="0"/>
              <a:t>Author: Rupesh Kumar Dey</a:t>
            </a:r>
          </a:p>
          <a:p>
            <a:r>
              <a:rPr lang="en-MY" dirty="0"/>
              <a:t>TP Number: TP061720</a:t>
            </a:r>
          </a:p>
        </p:txBody>
      </p:sp>
      <p:sp>
        <p:nvSpPr>
          <p:cNvPr id="4" name="Title 1">
            <a:extLst>
              <a:ext uri="{FF2B5EF4-FFF2-40B4-BE49-F238E27FC236}">
                <a16:creationId xmlns:a16="http://schemas.microsoft.com/office/drawing/2014/main" id="{6098F862-39AD-2F8F-8A14-8F93E515370D}"/>
              </a:ext>
            </a:extLst>
          </p:cNvPr>
          <p:cNvSpPr txBox="1">
            <a:spLocks/>
          </p:cNvSpPr>
          <p:nvPr/>
        </p:nvSpPr>
        <p:spPr>
          <a:xfrm>
            <a:off x="343948" y="2919369"/>
            <a:ext cx="11341915" cy="606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MY" sz="3500" dirty="0">
                <a:solidFill>
                  <a:srgbClr val="000000"/>
                </a:solidFill>
                <a:latin typeface="CIDFont+F2"/>
              </a:rPr>
              <a:t>Final Thesis Presentation </a:t>
            </a:r>
            <a:endParaRPr lang="en-MY" sz="3500" dirty="0"/>
          </a:p>
        </p:txBody>
      </p:sp>
    </p:spTree>
    <p:extLst>
      <p:ext uri="{BB962C8B-B14F-4D97-AF65-F5344CB8AC3E}">
        <p14:creationId xmlns:p14="http://schemas.microsoft.com/office/powerpoint/2010/main" val="591080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39EF2-4B91-582B-51BB-0A0C8CB56C66}"/>
              </a:ext>
            </a:extLst>
          </p:cNvPr>
          <p:cNvSpPr>
            <a:spLocks noGrp="1"/>
          </p:cNvSpPr>
          <p:nvPr>
            <p:ph type="title"/>
          </p:nvPr>
        </p:nvSpPr>
        <p:spPr/>
        <p:txBody>
          <a:bodyPr/>
          <a:lstStyle/>
          <a:p>
            <a:r>
              <a:rPr lang="en-MY" dirty="0"/>
              <a:t>CNN Solution Development Overall</a:t>
            </a:r>
          </a:p>
        </p:txBody>
      </p:sp>
      <p:pic>
        <p:nvPicPr>
          <p:cNvPr id="5" name="Picture 4">
            <a:extLst>
              <a:ext uri="{FF2B5EF4-FFF2-40B4-BE49-F238E27FC236}">
                <a16:creationId xmlns:a16="http://schemas.microsoft.com/office/drawing/2014/main" id="{37F5EDC8-BEE3-67C7-5D0A-BB51535F67F8}"/>
              </a:ext>
            </a:extLst>
          </p:cNvPr>
          <p:cNvPicPr>
            <a:picLocks noChangeAspect="1"/>
          </p:cNvPicPr>
          <p:nvPr/>
        </p:nvPicPr>
        <p:blipFill>
          <a:blip r:embed="rId2"/>
          <a:stretch>
            <a:fillRect/>
          </a:stretch>
        </p:blipFill>
        <p:spPr>
          <a:xfrm>
            <a:off x="838200" y="1815352"/>
            <a:ext cx="10020300" cy="3227296"/>
          </a:xfrm>
          <a:prstGeom prst="rect">
            <a:avLst/>
          </a:prstGeom>
        </p:spPr>
      </p:pic>
    </p:spTree>
    <p:extLst>
      <p:ext uri="{BB962C8B-B14F-4D97-AF65-F5344CB8AC3E}">
        <p14:creationId xmlns:p14="http://schemas.microsoft.com/office/powerpoint/2010/main" val="1055767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229C95-279D-FF90-BEA3-77C110047DAD}"/>
              </a:ext>
            </a:extLst>
          </p:cNvPr>
          <p:cNvPicPr>
            <a:picLocks noChangeAspect="1"/>
          </p:cNvPicPr>
          <p:nvPr/>
        </p:nvPicPr>
        <p:blipFill>
          <a:blip r:embed="rId2"/>
          <a:stretch>
            <a:fillRect/>
          </a:stretch>
        </p:blipFill>
        <p:spPr>
          <a:xfrm>
            <a:off x="323850" y="1643062"/>
            <a:ext cx="11544300" cy="3571875"/>
          </a:xfrm>
          <a:prstGeom prst="rect">
            <a:avLst/>
          </a:prstGeom>
        </p:spPr>
      </p:pic>
      <p:sp>
        <p:nvSpPr>
          <p:cNvPr id="2" name="Title 1">
            <a:extLst>
              <a:ext uri="{FF2B5EF4-FFF2-40B4-BE49-F238E27FC236}">
                <a16:creationId xmlns:a16="http://schemas.microsoft.com/office/drawing/2014/main" id="{845BDBAF-BFC5-3A40-1E62-8C8E217BE1AE}"/>
              </a:ext>
            </a:extLst>
          </p:cNvPr>
          <p:cNvSpPr>
            <a:spLocks noGrp="1"/>
          </p:cNvSpPr>
          <p:nvPr>
            <p:ph type="title"/>
          </p:nvPr>
        </p:nvSpPr>
        <p:spPr>
          <a:xfrm>
            <a:off x="838200" y="172178"/>
            <a:ext cx="10515600" cy="1325563"/>
          </a:xfrm>
        </p:spPr>
        <p:txBody>
          <a:bodyPr/>
          <a:lstStyle/>
          <a:p>
            <a:r>
              <a:rPr lang="en-MY" dirty="0"/>
              <a:t>Baseline Settings for Network Architectures</a:t>
            </a:r>
          </a:p>
        </p:txBody>
      </p:sp>
    </p:spTree>
    <p:extLst>
      <p:ext uri="{BB962C8B-B14F-4D97-AF65-F5344CB8AC3E}">
        <p14:creationId xmlns:p14="http://schemas.microsoft.com/office/powerpoint/2010/main" val="2717507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7573-62D6-3180-78EA-88F9DD7B21E3}"/>
              </a:ext>
            </a:extLst>
          </p:cNvPr>
          <p:cNvSpPr>
            <a:spLocks noGrp="1"/>
          </p:cNvSpPr>
          <p:nvPr>
            <p:ph type="title"/>
          </p:nvPr>
        </p:nvSpPr>
        <p:spPr/>
        <p:txBody>
          <a:bodyPr/>
          <a:lstStyle/>
          <a:p>
            <a:r>
              <a:rPr lang="en-MY" dirty="0"/>
              <a:t>CNN Solution Development – Stage 1</a:t>
            </a:r>
          </a:p>
        </p:txBody>
      </p:sp>
      <p:pic>
        <p:nvPicPr>
          <p:cNvPr id="5" name="Picture 4">
            <a:extLst>
              <a:ext uri="{FF2B5EF4-FFF2-40B4-BE49-F238E27FC236}">
                <a16:creationId xmlns:a16="http://schemas.microsoft.com/office/drawing/2014/main" id="{660A1CFC-6603-E855-A60D-CC47F093641C}"/>
              </a:ext>
            </a:extLst>
          </p:cNvPr>
          <p:cNvPicPr>
            <a:picLocks noChangeAspect="1"/>
          </p:cNvPicPr>
          <p:nvPr/>
        </p:nvPicPr>
        <p:blipFill rotWithShape="1">
          <a:blip r:embed="rId2"/>
          <a:srcRect t="5557"/>
          <a:stretch/>
        </p:blipFill>
        <p:spPr>
          <a:xfrm>
            <a:off x="29191" y="1690688"/>
            <a:ext cx="12133617" cy="4471636"/>
          </a:xfrm>
          <a:prstGeom prst="rect">
            <a:avLst/>
          </a:prstGeom>
        </p:spPr>
      </p:pic>
    </p:spTree>
    <p:extLst>
      <p:ext uri="{BB962C8B-B14F-4D97-AF65-F5344CB8AC3E}">
        <p14:creationId xmlns:p14="http://schemas.microsoft.com/office/powerpoint/2010/main" val="3888316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ECDF-E04F-E340-C531-69B8A3BF481A}"/>
              </a:ext>
            </a:extLst>
          </p:cNvPr>
          <p:cNvSpPr>
            <a:spLocks noGrp="1"/>
          </p:cNvSpPr>
          <p:nvPr>
            <p:ph type="title"/>
          </p:nvPr>
        </p:nvSpPr>
        <p:spPr>
          <a:xfrm>
            <a:off x="1981200" y="61912"/>
            <a:ext cx="8515350" cy="606425"/>
          </a:xfrm>
        </p:spPr>
        <p:txBody>
          <a:bodyPr>
            <a:normAutofit fontScale="90000"/>
          </a:bodyPr>
          <a:lstStyle/>
          <a:p>
            <a:r>
              <a:rPr lang="en-MY" dirty="0"/>
              <a:t>CNN Solution Development – Stage 2</a:t>
            </a:r>
          </a:p>
        </p:txBody>
      </p:sp>
      <p:pic>
        <p:nvPicPr>
          <p:cNvPr id="5" name="Picture 4">
            <a:extLst>
              <a:ext uri="{FF2B5EF4-FFF2-40B4-BE49-F238E27FC236}">
                <a16:creationId xmlns:a16="http://schemas.microsoft.com/office/drawing/2014/main" id="{961938EB-8B93-D57C-7061-B1E03A78F820}"/>
              </a:ext>
            </a:extLst>
          </p:cNvPr>
          <p:cNvPicPr>
            <a:picLocks noChangeAspect="1"/>
          </p:cNvPicPr>
          <p:nvPr/>
        </p:nvPicPr>
        <p:blipFill>
          <a:blip r:embed="rId2"/>
          <a:stretch>
            <a:fillRect/>
          </a:stretch>
        </p:blipFill>
        <p:spPr>
          <a:xfrm>
            <a:off x="180975" y="668337"/>
            <a:ext cx="11677650" cy="5975800"/>
          </a:xfrm>
          <a:prstGeom prst="rect">
            <a:avLst/>
          </a:prstGeom>
        </p:spPr>
      </p:pic>
    </p:spTree>
    <p:extLst>
      <p:ext uri="{BB962C8B-B14F-4D97-AF65-F5344CB8AC3E}">
        <p14:creationId xmlns:p14="http://schemas.microsoft.com/office/powerpoint/2010/main" val="1245319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40F5-FE1B-FE4A-F777-EEC8B37D503C}"/>
              </a:ext>
            </a:extLst>
          </p:cNvPr>
          <p:cNvSpPr>
            <a:spLocks noGrp="1"/>
          </p:cNvSpPr>
          <p:nvPr>
            <p:ph type="title"/>
          </p:nvPr>
        </p:nvSpPr>
        <p:spPr>
          <a:xfrm>
            <a:off x="4405265" y="0"/>
            <a:ext cx="3381462" cy="472301"/>
          </a:xfrm>
        </p:spPr>
        <p:txBody>
          <a:bodyPr>
            <a:normAutofit fontScale="90000"/>
          </a:bodyPr>
          <a:lstStyle/>
          <a:p>
            <a:r>
              <a:rPr lang="en-MY" sz="3500" dirty="0"/>
              <a:t>Models Developed</a:t>
            </a:r>
          </a:p>
        </p:txBody>
      </p:sp>
      <p:pic>
        <p:nvPicPr>
          <p:cNvPr id="5" name="Picture 4">
            <a:extLst>
              <a:ext uri="{FF2B5EF4-FFF2-40B4-BE49-F238E27FC236}">
                <a16:creationId xmlns:a16="http://schemas.microsoft.com/office/drawing/2014/main" id="{D3DA6428-D041-22D4-2222-2F8FF4AA3AE7}"/>
              </a:ext>
            </a:extLst>
          </p:cNvPr>
          <p:cNvPicPr>
            <a:picLocks noChangeAspect="1"/>
          </p:cNvPicPr>
          <p:nvPr/>
        </p:nvPicPr>
        <p:blipFill>
          <a:blip r:embed="rId2"/>
          <a:stretch>
            <a:fillRect/>
          </a:stretch>
        </p:blipFill>
        <p:spPr>
          <a:xfrm>
            <a:off x="1516852" y="548721"/>
            <a:ext cx="9158288" cy="1393824"/>
          </a:xfrm>
          <a:prstGeom prst="rect">
            <a:avLst/>
          </a:prstGeom>
        </p:spPr>
      </p:pic>
      <p:sp>
        <p:nvSpPr>
          <p:cNvPr id="6" name="TextBox 5">
            <a:extLst>
              <a:ext uri="{FF2B5EF4-FFF2-40B4-BE49-F238E27FC236}">
                <a16:creationId xmlns:a16="http://schemas.microsoft.com/office/drawing/2014/main" id="{BBA23688-B8D8-9869-F489-DAA7D99DC85F}"/>
              </a:ext>
            </a:extLst>
          </p:cNvPr>
          <p:cNvSpPr txBox="1"/>
          <p:nvPr/>
        </p:nvSpPr>
        <p:spPr>
          <a:xfrm>
            <a:off x="5218920" y="1945721"/>
            <a:ext cx="1754155" cy="276999"/>
          </a:xfrm>
          <a:prstGeom prst="rect">
            <a:avLst/>
          </a:prstGeom>
          <a:solidFill>
            <a:srgbClr val="FFFF00"/>
          </a:solidFill>
        </p:spPr>
        <p:txBody>
          <a:bodyPr wrap="square" lIns="0" tIns="0" rIns="0" bIns="0" rtlCol="0">
            <a:spAutoFit/>
          </a:bodyPr>
          <a:lstStyle/>
          <a:p>
            <a:pPr algn="ctr"/>
            <a:r>
              <a:rPr lang="en-MY" dirty="0"/>
              <a:t>BASE MODEL 1</a:t>
            </a:r>
          </a:p>
        </p:txBody>
      </p:sp>
      <p:pic>
        <p:nvPicPr>
          <p:cNvPr id="8" name="Picture 7">
            <a:extLst>
              <a:ext uri="{FF2B5EF4-FFF2-40B4-BE49-F238E27FC236}">
                <a16:creationId xmlns:a16="http://schemas.microsoft.com/office/drawing/2014/main" id="{88FDF6DE-DB01-DBED-179E-7983A1696114}"/>
              </a:ext>
            </a:extLst>
          </p:cNvPr>
          <p:cNvPicPr>
            <a:picLocks noChangeAspect="1"/>
          </p:cNvPicPr>
          <p:nvPr/>
        </p:nvPicPr>
        <p:blipFill>
          <a:blip r:embed="rId3"/>
          <a:stretch>
            <a:fillRect/>
          </a:stretch>
        </p:blipFill>
        <p:spPr>
          <a:xfrm>
            <a:off x="1516852" y="2258207"/>
            <a:ext cx="9158288" cy="1793148"/>
          </a:xfrm>
          <a:prstGeom prst="rect">
            <a:avLst/>
          </a:prstGeom>
        </p:spPr>
      </p:pic>
      <p:sp>
        <p:nvSpPr>
          <p:cNvPr id="9" name="TextBox 8">
            <a:extLst>
              <a:ext uri="{FF2B5EF4-FFF2-40B4-BE49-F238E27FC236}">
                <a16:creationId xmlns:a16="http://schemas.microsoft.com/office/drawing/2014/main" id="{9D966CC7-AF81-814E-728E-55F6AF7DCECA}"/>
              </a:ext>
            </a:extLst>
          </p:cNvPr>
          <p:cNvSpPr txBox="1"/>
          <p:nvPr/>
        </p:nvSpPr>
        <p:spPr>
          <a:xfrm>
            <a:off x="5218920" y="4028046"/>
            <a:ext cx="1754155" cy="276999"/>
          </a:xfrm>
          <a:prstGeom prst="rect">
            <a:avLst/>
          </a:prstGeom>
          <a:solidFill>
            <a:srgbClr val="FFFF00"/>
          </a:solidFill>
        </p:spPr>
        <p:txBody>
          <a:bodyPr wrap="square" lIns="0" tIns="0" rIns="0" bIns="0" rtlCol="0">
            <a:spAutoFit/>
          </a:bodyPr>
          <a:lstStyle/>
          <a:p>
            <a:pPr algn="ctr"/>
            <a:r>
              <a:rPr lang="en-MY" dirty="0"/>
              <a:t>BASE MODEL 2</a:t>
            </a:r>
          </a:p>
        </p:txBody>
      </p:sp>
      <p:pic>
        <p:nvPicPr>
          <p:cNvPr id="13" name="Picture 12">
            <a:extLst>
              <a:ext uri="{FF2B5EF4-FFF2-40B4-BE49-F238E27FC236}">
                <a16:creationId xmlns:a16="http://schemas.microsoft.com/office/drawing/2014/main" id="{EF0253E4-63EE-3514-3365-FE7F47AB7A16}"/>
              </a:ext>
            </a:extLst>
          </p:cNvPr>
          <p:cNvPicPr>
            <a:picLocks noChangeAspect="1"/>
          </p:cNvPicPr>
          <p:nvPr/>
        </p:nvPicPr>
        <p:blipFill>
          <a:blip r:embed="rId4"/>
          <a:stretch>
            <a:fillRect/>
          </a:stretch>
        </p:blipFill>
        <p:spPr>
          <a:xfrm rot="16200000">
            <a:off x="5084140" y="3236846"/>
            <a:ext cx="2023721" cy="4284063"/>
          </a:xfrm>
          <a:prstGeom prst="rect">
            <a:avLst/>
          </a:prstGeom>
        </p:spPr>
      </p:pic>
      <p:sp>
        <p:nvSpPr>
          <p:cNvPr id="14" name="TextBox 13">
            <a:extLst>
              <a:ext uri="{FF2B5EF4-FFF2-40B4-BE49-F238E27FC236}">
                <a16:creationId xmlns:a16="http://schemas.microsoft.com/office/drawing/2014/main" id="{BB441841-53A2-E367-A800-0120A90DB9AA}"/>
              </a:ext>
            </a:extLst>
          </p:cNvPr>
          <p:cNvSpPr txBox="1"/>
          <p:nvPr/>
        </p:nvSpPr>
        <p:spPr>
          <a:xfrm>
            <a:off x="2448161" y="6452709"/>
            <a:ext cx="7295669" cy="276999"/>
          </a:xfrm>
          <a:prstGeom prst="rect">
            <a:avLst/>
          </a:prstGeom>
          <a:solidFill>
            <a:srgbClr val="FFFF00"/>
          </a:solidFill>
        </p:spPr>
        <p:txBody>
          <a:bodyPr wrap="square" lIns="0" tIns="0" rIns="0" bIns="0" rtlCol="0">
            <a:spAutoFit/>
          </a:bodyPr>
          <a:lstStyle/>
          <a:p>
            <a:pPr algn="ctr"/>
            <a:r>
              <a:rPr lang="en-MY" dirty="0"/>
              <a:t>Transfer Learning – (</a:t>
            </a:r>
            <a:r>
              <a:rPr lang="en-MY" dirty="0" err="1"/>
              <a:t>ResNet</a:t>
            </a:r>
            <a:r>
              <a:rPr lang="en-MY" dirty="0"/>
              <a:t> &amp; </a:t>
            </a:r>
            <a:r>
              <a:rPr lang="en-MY" dirty="0" err="1"/>
              <a:t>MobileNet</a:t>
            </a:r>
            <a:r>
              <a:rPr lang="en-MY" dirty="0"/>
              <a:t>) (Feature Extraction &amp; Fine Tuning)</a:t>
            </a:r>
          </a:p>
        </p:txBody>
      </p:sp>
    </p:spTree>
    <p:extLst>
      <p:ext uri="{BB962C8B-B14F-4D97-AF65-F5344CB8AC3E}">
        <p14:creationId xmlns:p14="http://schemas.microsoft.com/office/powerpoint/2010/main" val="20794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05D4-8B55-6D8E-B14D-BC2D7961A2F1}"/>
              </a:ext>
            </a:extLst>
          </p:cNvPr>
          <p:cNvSpPr>
            <a:spLocks noGrp="1"/>
          </p:cNvSpPr>
          <p:nvPr>
            <p:ph type="title"/>
          </p:nvPr>
        </p:nvSpPr>
        <p:spPr>
          <a:xfrm>
            <a:off x="838200" y="0"/>
            <a:ext cx="10515600" cy="792556"/>
          </a:xfrm>
        </p:spPr>
        <p:txBody>
          <a:bodyPr/>
          <a:lstStyle/>
          <a:p>
            <a:r>
              <a:rPr lang="en-MY" dirty="0"/>
              <a:t>Libraries Used</a:t>
            </a:r>
          </a:p>
        </p:txBody>
      </p:sp>
      <p:pic>
        <p:nvPicPr>
          <p:cNvPr id="5" name="Picture 4">
            <a:extLst>
              <a:ext uri="{FF2B5EF4-FFF2-40B4-BE49-F238E27FC236}">
                <a16:creationId xmlns:a16="http://schemas.microsoft.com/office/drawing/2014/main" id="{9D59CA3C-AE7A-C3F9-D065-83BF3C9909D9}"/>
              </a:ext>
            </a:extLst>
          </p:cNvPr>
          <p:cNvPicPr>
            <a:picLocks noChangeAspect="1"/>
          </p:cNvPicPr>
          <p:nvPr/>
        </p:nvPicPr>
        <p:blipFill>
          <a:blip r:embed="rId2"/>
          <a:stretch>
            <a:fillRect/>
          </a:stretch>
        </p:blipFill>
        <p:spPr>
          <a:xfrm>
            <a:off x="734829" y="1145724"/>
            <a:ext cx="1380106" cy="1027297"/>
          </a:xfrm>
          <a:prstGeom prst="rect">
            <a:avLst/>
          </a:prstGeom>
        </p:spPr>
      </p:pic>
      <p:pic>
        <p:nvPicPr>
          <p:cNvPr id="7" name="Picture 6">
            <a:extLst>
              <a:ext uri="{FF2B5EF4-FFF2-40B4-BE49-F238E27FC236}">
                <a16:creationId xmlns:a16="http://schemas.microsoft.com/office/drawing/2014/main" id="{9AE78B83-DAA6-EC17-6250-FD130B09FEE7}"/>
              </a:ext>
            </a:extLst>
          </p:cNvPr>
          <p:cNvPicPr>
            <a:picLocks noChangeAspect="1"/>
          </p:cNvPicPr>
          <p:nvPr/>
        </p:nvPicPr>
        <p:blipFill>
          <a:blip r:embed="rId3"/>
          <a:stretch>
            <a:fillRect/>
          </a:stretch>
        </p:blipFill>
        <p:spPr>
          <a:xfrm>
            <a:off x="2948392" y="1186877"/>
            <a:ext cx="2156564" cy="705785"/>
          </a:xfrm>
          <a:prstGeom prst="rect">
            <a:avLst/>
          </a:prstGeom>
        </p:spPr>
      </p:pic>
      <p:pic>
        <p:nvPicPr>
          <p:cNvPr id="9" name="Picture 8">
            <a:extLst>
              <a:ext uri="{FF2B5EF4-FFF2-40B4-BE49-F238E27FC236}">
                <a16:creationId xmlns:a16="http://schemas.microsoft.com/office/drawing/2014/main" id="{53A504A8-CB6A-D9A2-CEDA-5F434AB63CFF}"/>
              </a:ext>
            </a:extLst>
          </p:cNvPr>
          <p:cNvPicPr>
            <a:picLocks noChangeAspect="1"/>
          </p:cNvPicPr>
          <p:nvPr/>
        </p:nvPicPr>
        <p:blipFill>
          <a:blip r:embed="rId4"/>
          <a:stretch>
            <a:fillRect/>
          </a:stretch>
        </p:blipFill>
        <p:spPr>
          <a:xfrm>
            <a:off x="6138810" y="2659796"/>
            <a:ext cx="1467055" cy="552527"/>
          </a:xfrm>
          <a:prstGeom prst="rect">
            <a:avLst/>
          </a:prstGeom>
        </p:spPr>
      </p:pic>
      <p:pic>
        <p:nvPicPr>
          <p:cNvPr id="11" name="Picture 10">
            <a:extLst>
              <a:ext uri="{FF2B5EF4-FFF2-40B4-BE49-F238E27FC236}">
                <a16:creationId xmlns:a16="http://schemas.microsoft.com/office/drawing/2014/main" id="{68B0C068-5A4F-D299-D220-70BD0A767E1D}"/>
              </a:ext>
            </a:extLst>
          </p:cNvPr>
          <p:cNvPicPr>
            <a:picLocks noChangeAspect="1"/>
          </p:cNvPicPr>
          <p:nvPr/>
        </p:nvPicPr>
        <p:blipFill>
          <a:blip r:embed="rId5"/>
          <a:stretch>
            <a:fillRect/>
          </a:stretch>
        </p:blipFill>
        <p:spPr>
          <a:xfrm>
            <a:off x="6324574" y="1065262"/>
            <a:ext cx="1095528" cy="990738"/>
          </a:xfrm>
          <a:prstGeom prst="rect">
            <a:avLst/>
          </a:prstGeom>
        </p:spPr>
      </p:pic>
      <p:pic>
        <p:nvPicPr>
          <p:cNvPr id="13" name="Picture 12">
            <a:extLst>
              <a:ext uri="{FF2B5EF4-FFF2-40B4-BE49-F238E27FC236}">
                <a16:creationId xmlns:a16="http://schemas.microsoft.com/office/drawing/2014/main" id="{E9DFD763-C3B3-DFB7-9195-4081EF524754}"/>
              </a:ext>
            </a:extLst>
          </p:cNvPr>
          <p:cNvPicPr>
            <a:picLocks noChangeAspect="1"/>
          </p:cNvPicPr>
          <p:nvPr/>
        </p:nvPicPr>
        <p:blipFill>
          <a:blip r:embed="rId6"/>
          <a:stretch>
            <a:fillRect/>
          </a:stretch>
        </p:blipFill>
        <p:spPr>
          <a:xfrm>
            <a:off x="703044" y="4142480"/>
            <a:ext cx="2971130" cy="676967"/>
          </a:xfrm>
          <a:prstGeom prst="rect">
            <a:avLst/>
          </a:prstGeom>
        </p:spPr>
      </p:pic>
      <p:pic>
        <p:nvPicPr>
          <p:cNvPr id="15" name="Picture 14">
            <a:extLst>
              <a:ext uri="{FF2B5EF4-FFF2-40B4-BE49-F238E27FC236}">
                <a16:creationId xmlns:a16="http://schemas.microsoft.com/office/drawing/2014/main" id="{D98910B7-1E5B-CC09-4E44-7011A8740789}"/>
              </a:ext>
            </a:extLst>
          </p:cNvPr>
          <p:cNvPicPr>
            <a:picLocks noChangeAspect="1"/>
          </p:cNvPicPr>
          <p:nvPr/>
        </p:nvPicPr>
        <p:blipFill>
          <a:blip r:embed="rId7"/>
          <a:stretch>
            <a:fillRect/>
          </a:stretch>
        </p:blipFill>
        <p:spPr>
          <a:xfrm>
            <a:off x="8912571" y="1117657"/>
            <a:ext cx="2715004" cy="885949"/>
          </a:xfrm>
          <a:prstGeom prst="rect">
            <a:avLst/>
          </a:prstGeom>
        </p:spPr>
      </p:pic>
      <p:pic>
        <p:nvPicPr>
          <p:cNvPr id="17" name="Picture 16">
            <a:extLst>
              <a:ext uri="{FF2B5EF4-FFF2-40B4-BE49-F238E27FC236}">
                <a16:creationId xmlns:a16="http://schemas.microsoft.com/office/drawing/2014/main" id="{17E39ABA-8C50-229F-59AC-509FF5F7D7A6}"/>
              </a:ext>
            </a:extLst>
          </p:cNvPr>
          <p:cNvPicPr>
            <a:picLocks noChangeAspect="1"/>
          </p:cNvPicPr>
          <p:nvPr/>
        </p:nvPicPr>
        <p:blipFill>
          <a:blip r:embed="rId8"/>
          <a:stretch>
            <a:fillRect/>
          </a:stretch>
        </p:blipFill>
        <p:spPr>
          <a:xfrm>
            <a:off x="3744384" y="2489352"/>
            <a:ext cx="942290" cy="1146642"/>
          </a:xfrm>
          <a:prstGeom prst="rect">
            <a:avLst/>
          </a:prstGeom>
        </p:spPr>
      </p:pic>
      <p:pic>
        <p:nvPicPr>
          <p:cNvPr id="19" name="Picture 18">
            <a:extLst>
              <a:ext uri="{FF2B5EF4-FFF2-40B4-BE49-F238E27FC236}">
                <a16:creationId xmlns:a16="http://schemas.microsoft.com/office/drawing/2014/main" id="{596D0E29-D321-C1D8-85F0-AA12A52280AD}"/>
              </a:ext>
            </a:extLst>
          </p:cNvPr>
          <p:cNvPicPr>
            <a:picLocks noChangeAspect="1"/>
          </p:cNvPicPr>
          <p:nvPr/>
        </p:nvPicPr>
        <p:blipFill>
          <a:blip r:embed="rId9"/>
          <a:stretch>
            <a:fillRect/>
          </a:stretch>
        </p:blipFill>
        <p:spPr>
          <a:xfrm>
            <a:off x="8001295" y="3997105"/>
            <a:ext cx="2989742" cy="792556"/>
          </a:xfrm>
          <a:prstGeom prst="rect">
            <a:avLst/>
          </a:prstGeom>
        </p:spPr>
      </p:pic>
      <p:pic>
        <p:nvPicPr>
          <p:cNvPr id="21" name="Picture 20">
            <a:extLst>
              <a:ext uri="{FF2B5EF4-FFF2-40B4-BE49-F238E27FC236}">
                <a16:creationId xmlns:a16="http://schemas.microsoft.com/office/drawing/2014/main" id="{B8BDDE92-4798-1DF4-4C02-1503D81A2271}"/>
              </a:ext>
            </a:extLst>
          </p:cNvPr>
          <p:cNvPicPr>
            <a:picLocks noChangeAspect="1"/>
          </p:cNvPicPr>
          <p:nvPr/>
        </p:nvPicPr>
        <p:blipFill>
          <a:blip r:embed="rId10"/>
          <a:stretch>
            <a:fillRect/>
          </a:stretch>
        </p:blipFill>
        <p:spPr>
          <a:xfrm>
            <a:off x="703044" y="2659796"/>
            <a:ext cx="1589619" cy="976198"/>
          </a:xfrm>
          <a:prstGeom prst="rect">
            <a:avLst/>
          </a:prstGeom>
        </p:spPr>
      </p:pic>
      <p:pic>
        <p:nvPicPr>
          <p:cNvPr id="23" name="Picture 22">
            <a:extLst>
              <a:ext uri="{FF2B5EF4-FFF2-40B4-BE49-F238E27FC236}">
                <a16:creationId xmlns:a16="http://schemas.microsoft.com/office/drawing/2014/main" id="{20A6213D-BF6B-45EC-A376-B5B0EDB83938}"/>
              </a:ext>
            </a:extLst>
          </p:cNvPr>
          <p:cNvPicPr>
            <a:picLocks noChangeAspect="1"/>
          </p:cNvPicPr>
          <p:nvPr/>
        </p:nvPicPr>
        <p:blipFill>
          <a:blip r:embed="rId11"/>
          <a:stretch>
            <a:fillRect/>
          </a:stretch>
        </p:blipFill>
        <p:spPr>
          <a:xfrm>
            <a:off x="9496166" y="2756090"/>
            <a:ext cx="1857634" cy="428685"/>
          </a:xfrm>
          <a:prstGeom prst="rect">
            <a:avLst/>
          </a:prstGeom>
        </p:spPr>
      </p:pic>
      <p:pic>
        <p:nvPicPr>
          <p:cNvPr id="25" name="Picture 24">
            <a:extLst>
              <a:ext uri="{FF2B5EF4-FFF2-40B4-BE49-F238E27FC236}">
                <a16:creationId xmlns:a16="http://schemas.microsoft.com/office/drawing/2014/main" id="{E4534B82-89C1-113F-233A-10ACC7984549}"/>
              </a:ext>
            </a:extLst>
          </p:cNvPr>
          <p:cNvPicPr>
            <a:picLocks noChangeAspect="1"/>
          </p:cNvPicPr>
          <p:nvPr/>
        </p:nvPicPr>
        <p:blipFill>
          <a:blip r:embed="rId12"/>
          <a:stretch>
            <a:fillRect/>
          </a:stretch>
        </p:blipFill>
        <p:spPr>
          <a:xfrm>
            <a:off x="4835320" y="3980279"/>
            <a:ext cx="1614487" cy="839168"/>
          </a:xfrm>
          <a:prstGeom prst="rect">
            <a:avLst/>
          </a:prstGeom>
        </p:spPr>
      </p:pic>
      <p:pic>
        <p:nvPicPr>
          <p:cNvPr id="27" name="Picture 26">
            <a:extLst>
              <a:ext uri="{FF2B5EF4-FFF2-40B4-BE49-F238E27FC236}">
                <a16:creationId xmlns:a16="http://schemas.microsoft.com/office/drawing/2014/main" id="{3F6FD2E8-48C6-616B-B0DA-D163499B406D}"/>
              </a:ext>
            </a:extLst>
          </p:cNvPr>
          <p:cNvPicPr>
            <a:picLocks noChangeAspect="1"/>
          </p:cNvPicPr>
          <p:nvPr/>
        </p:nvPicPr>
        <p:blipFill>
          <a:blip r:embed="rId13"/>
          <a:stretch>
            <a:fillRect/>
          </a:stretch>
        </p:blipFill>
        <p:spPr>
          <a:xfrm>
            <a:off x="4867455" y="5409308"/>
            <a:ext cx="1686160" cy="990738"/>
          </a:xfrm>
          <a:prstGeom prst="rect">
            <a:avLst/>
          </a:prstGeom>
        </p:spPr>
      </p:pic>
    </p:spTree>
    <p:extLst>
      <p:ext uri="{BB962C8B-B14F-4D97-AF65-F5344CB8AC3E}">
        <p14:creationId xmlns:p14="http://schemas.microsoft.com/office/powerpoint/2010/main" val="882981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56DC-B340-CAFB-3FBB-FA0A69DC4073}"/>
              </a:ext>
            </a:extLst>
          </p:cNvPr>
          <p:cNvSpPr>
            <a:spLocks noGrp="1"/>
          </p:cNvSpPr>
          <p:nvPr>
            <p:ph type="title"/>
          </p:nvPr>
        </p:nvSpPr>
        <p:spPr>
          <a:xfrm>
            <a:off x="838200" y="281235"/>
            <a:ext cx="10515600" cy="834501"/>
          </a:xfrm>
        </p:spPr>
        <p:txBody>
          <a:bodyPr/>
          <a:lstStyle/>
          <a:p>
            <a:r>
              <a:rPr lang="en-MY" dirty="0"/>
              <a:t>Results – Image Processing</a:t>
            </a:r>
          </a:p>
        </p:txBody>
      </p:sp>
      <p:pic>
        <p:nvPicPr>
          <p:cNvPr id="5" name="Picture 4">
            <a:extLst>
              <a:ext uri="{FF2B5EF4-FFF2-40B4-BE49-F238E27FC236}">
                <a16:creationId xmlns:a16="http://schemas.microsoft.com/office/drawing/2014/main" id="{3102A97B-4E27-DCD8-40C9-790243BC5E01}"/>
              </a:ext>
            </a:extLst>
          </p:cNvPr>
          <p:cNvPicPr>
            <a:picLocks noChangeAspect="1"/>
          </p:cNvPicPr>
          <p:nvPr/>
        </p:nvPicPr>
        <p:blipFill>
          <a:blip r:embed="rId2"/>
          <a:stretch>
            <a:fillRect/>
          </a:stretch>
        </p:blipFill>
        <p:spPr>
          <a:xfrm>
            <a:off x="494550" y="1346738"/>
            <a:ext cx="4721071" cy="4399455"/>
          </a:xfrm>
          <a:prstGeom prst="rect">
            <a:avLst/>
          </a:prstGeom>
        </p:spPr>
      </p:pic>
      <p:pic>
        <p:nvPicPr>
          <p:cNvPr id="7" name="Picture 6">
            <a:extLst>
              <a:ext uri="{FF2B5EF4-FFF2-40B4-BE49-F238E27FC236}">
                <a16:creationId xmlns:a16="http://schemas.microsoft.com/office/drawing/2014/main" id="{6684894D-F07F-10AD-278B-D8E127986D6E}"/>
              </a:ext>
            </a:extLst>
          </p:cNvPr>
          <p:cNvPicPr>
            <a:picLocks noChangeAspect="1"/>
          </p:cNvPicPr>
          <p:nvPr/>
        </p:nvPicPr>
        <p:blipFill>
          <a:blip r:embed="rId3"/>
          <a:stretch>
            <a:fillRect/>
          </a:stretch>
        </p:blipFill>
        <p:spPr>
          <a:xfrm>
            <a:off x="6025149" y="1346738"/>
            <a:ext cx="5328651" cy="4399455"/>
          </a:xfrm>
          <a:prstGeom prst="rect">
            <a:avLst/>
          </a:prstGeom>
        </p:spPr>
      </p:pic>
      <p:sp>
        <p:nvSpPr>
          <p:cNvPr id="3" name="TextBox 2">
            <a:extLst>
              <a:ext uri="{FF2B5EF4-FFF2-40B4-BE49-F238E27FC236}">
                <a16:creationId xmlns:a16="http://schemas.microsoft.com/office/drawing/2014/main" id="{34C3D567-5C0A-AA05-11A9-E5DB37774093}"/>
              </a:ext>
            </a:extLst>
          </p:cNvPr>
          <p:cNvSpPr txBox="1"/>
          <p:nvPr/>
        </p:nvSpPr>
        <p:spPr>
          <a:xfrm>
            <a:off x="637563" y="6031684"/>
            <a:ext cx="4882393" cy="369332"/>
          </a:xfrm>
          <a:prstGeom prst="rect">
            <a:avLst/>
          </a:prstGeom>
          <a:noFill/>
        </p:spPr>
        <p:txBody>
          <a:bodyPr wrap="square" rtlCol="0">
            <a:spAutoFit/>
          </a:bodyPr>
          <a:lstStyle/>
          <a:p>
            <a:r>
              <a:rPr lang="en-MY" dirty="0">
                <a:highlight>
                  <a:srgbClr val="FFFF00"/>
                </a:highlight>
              </a:rPr>
              <a:t>Visualization and Comparison of Processed Image</a:t>
            </a:r>
          </a:p>
        </p:txBody>
      </p:sp>
      <p:sp>
        <p:nvSpPr>
          <p:cNvPr id="4" name="TextBox 3">
            <a:extLst>
              <a:ext uri="{FF2B5EF4-FFF2-40B4-BE49-F238E27FC236}">
                <a16:creationId xmlns:a16="http://schemas.microsoft.com/office/drawing/2014/main" id="{9E034EEE-17E7-3402-2F0E-6AED4D9F3565}"/>
              </a:ext>
            </a:extLst>
          </p:cNvPr>
          <p:cNvSpPr txBox="1"/>
          <p:nvPr/>
        </p:nvSpPr>
        <p:spPr>
          <a:xfrm>
            <a:off x="6471407" y="6033298"/>
            <a:ext cx="4882393" cy="369332"/>
          </a:xfrm>
          <a:prstGeom prst="rect">
            <a:avLst/>
          </a:prstGeom>
          <a:noFill/>
        </p:spPr>
        <p:txBody>
          <a:bodyPr wrap="square" rtlCol="0">
            <a:spAutoFit/>
          </a:bodyPr>
          <a:lstStyle/>
          <a:p>
            <a:pPr algn="ctr"/>
            <a:r>
              <a:rPr lang="en-MY" dirty="0">
                <a:highlight>
                  <a:srgbClr val="FFFF00"/>
                </a:highlight>
              </a:rPr>
              <a:t>PSNR, MSE and SSIM Values</a:t>
            </a:r>
          </a:p>
        </p:txBody>
      </p:sp>
    </p:spTree>
    <p:extLst>
      <p:ext uri="{BB962C8B-B14F-4D97-AF65-F5344CB8AC3E}">
        <p14:creationId xmlns:p14="http://schemas.microsoft.com/office/powerpoint/2010/main" val="3589467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8316-3BFD-F705-B7F4-A8BDAF9FEE94}"/>
              </a:ext>
            </a:extLst>
          </p:cNvPr>
          <p:cNvSpPr>
            <a:spLocks noGrp="1"/>
          </p:cNvSpPr>
          <p:nvPr>
            <p:ph type="title"/>
          </p:nvPr>
        </p:nvSpPr>
        <p:spPr>
          <a:xfrm>
            <a:off x="838200" y="365126"/>
            <a:ext cx="10515600" cy="876446"/>
          </a:xfrm>
        </p:spPr>
        <p:txBody>
          <a:bodyPr/>
          <a:lstStyle/>
          <a:p>
            <a:r>
              <a:rPr lang="en-MY" dirty="0"/>
              <a:t>Evaluation metrics</a:t>
            </a:r>
          </a:p>
        </p:txBody>
      </p:sp>
      <p:sp>
        <p:nvSpPr>
          <p:cNvPr id="3" name="Content Placeholder 2">
            <a:extLst>
              <a:ext uri="{FF2B5EF4-FFF2-40B4-BE49-F238E27FC236}">
                <a16:creationId xmlns:a16="http://schemas.microsoft.com/office/drawing/2014/main" id="{F355B9BD-46FE-0C87-CC76-5E8C7FB4311E}"/>
              </a:ext>
            </a:extLst>
          </p:cNvPr>
          <p:cNvSpPr>
            <a:spLocks noGrp="1"/>
          </p:cNvSpPr>
          <p:nvPr>
            <p:ph idx="1"/>
          </p:nvPr>
        </p:nvSpPr>
        <p:spPr>
          <a:xfrm>
            <a:off x="838200" y="1501629"/>
            <a:ext cx="10515600" cy="4540397"/>
          </a:xfrm>
        </p:spPr>
        <p:txBody>
          <a:bodyPr>
            <a:noAutofit/>
          </a:bodyPr>
          <a:lstStyle/>
          <a:p>
            <a:pPr algn="just"/>
            <a:r>
              <a:rPr lang="en-MY" sz="1800" b="1" dirty="0" err="1">
                <a:highlight>
                  <a:srgbClr val="FFFF00"/>
                </a:highlight>
              </a:rPr>
              <a:t>ValTestAverage</a:t>
            </a:r>
            <a:r>
              <a:rPr lang="en-MY" sz="1800" b="1" dirty="0">
                <a:highlight>
                  <a:srgbClr val="FFFF00"/>
                </a:highlight>
              </a:rPr>
              <a:t> (Primary)  &amp; F1 Score (Secondary)</a:t>
            </a:r>
          </a:p>
          <a:p>
            <a:pPr algn="just"/>
            <a:r>
              <a:rPr lang="en-MY" sz="1800" b="0" i="0" dirty="0">
                <a:solidFill>
                  <a:srgbClr val="000000"/>
                </a:solidFill>
                <a:effectLst/>
                <a:highlight>
                  <a:srgbClr val="FFFF00"/>
                </a:highlight>
                <a:latin typeface="CIDFont+F1"/>
              </a:rPr>
              <a:t>Testing / </a:t>
            </a:r>
            <a:r>
              <a:rPr lang="en-MY" sz="1800" dirty="0">
                <a:solidFill>
                  <a:srgbClr val="000000"/>
                </a:solidFill>
                <a:highlight>
                  <a:srgbClr val="FFFF00"/>
                </a:highlight>
                <a:latin typeface="CIDFont+F1"/>
              </a:rPr>
              <a:t>Validation </a:t>
            </a:r>
            <a:r>
              <a:rPr lang="en-MY" sz="1800" b="0" i="0" dirty="0">
                <a:solidFill>
                  <a:srgbClr val="000000"/>
                </a:solidFill>
                <a:effectLst/>
                <a:highlight>
                  <a:srgbClr val="FFFF00"/>
                </a:highlight>
                <a:latin typeface="CIDFont+F1"/>
              </a:rPr>
              <a:t>Accuracy was not used solely </a:t>
            </a:r>
            <a:r>
              <a:rPr lang="en-MY" sz="1800" b="0" i="0" dirty="0">
                <a:solidFill>
                  <a:srgbClr val="000000"/>
                </a:solidFill>
                <a:effectLst/>
                <a:latin typeface="CIDFont+F1"/>
              </a:rPr>
              <a:t>as the main metric for evaluation</a:t>
            </a:r>
          </a:p>
          <a:p>
            <a:pPr algn="just"/>
            <a:r>
              <a:rPr lang="en-MY" sz="1800" b="0" i="0" dirty="0">
                <a:solidFill>
                  <a:srgbClr val="000000"/>
                </a:solidFill>
                <a:effectLst/>
                <a:latin typeface="CIDFont+F1"/>
              </a:rPr>
              <a:t>During initial results analysis, it was observed that a </a:t>
            </a:r>
            <a:r>
              <a:rPr lang="en-MY" sz="1800" b="0" i="0" dirty="0">
                <a:solidFill>
                  <a:srgbClr val="000000"/>
                </a:solidFill>
                <a:effectLst/>
                <a:highlight>
                  <a:srgbClr val="FFFF00"/>
                </a:highlight>
                <a:latin typeface="CIDFont+F1"/>
              </a:rPr>
              <a:t>significant number of models shared the same test accuracy and F1-score </a:t>
            </a:r>
            <a:r>
              <a:rPr lang="en-MY" sz="1800" b="0" i="0" dirty="0">
                <a:solidFill>
                  <a:srgbClr val="000000"/>
                </a:solidFill>
                <a:effectLst/>
                <a:latin typeface="CIDFont+F1"/>
              </a:rPr>
              <a:t>value. </a:t>
            </a:r>
            <a:endParaRPr lang="en-MY" sz="1800" dirty="0">
              <a:solidFill>
                <a:srgbClr val="000000"/>
              </a:solidFill>
              <a:latin typeface="CIDFont+F1"/>
            </a:endParaRPr>
          </a:p>
          <a:p>
            <a:pPr algn="just"/>
            <a:r>
              <a:rPr lang="en-MY" sz="1800" b="0" i="0" dirty="0">
                <a:solidFill>
                  <a:srgbClr val="000000"/>
                </a:solidFill>
                <a:effectLst/>
                <a:latin typeface="CIDFont+F1"/>
              </a:rPr>
              <a:t>Made it </a:t>
            </a:r>
            <a:r>
              <a:rPr lang="en-MY" sz="1800" b="0" i="0" dirty="0">
                <a:solidFill>
                  <a:srgbClr val="000000"/>
                </a:solidFill>
                <a:effectLst/>
                <a:highlight>
                  <a:srgbClr val="FFFF00"/>
                </a:highlight>
                <a:latin typeface="CIDFont+F1"/>
              </a:rPr>
              <a:t>difficult to</a:t>
            </a:r>
            <a:r>
              <a:rPr lang="en-MY" sz="1800" dirty="0">
                <a:solidFill>
                  <a:srgbClr val="000000"/>
                </a:solidFill>
                <a:highlight>
                  <a:srgbClr val="FFFF00"/>
                </a:highlight>
                <a:latin typeface="CIDFont+F1"/>
              </a:rPr>
              <a:t> properly evaluate the results</a:t>
            </a:r>
            <a:endParaRPr lang="en-MY" sz="1800" b="0" i="0" dirty="0">
              <a:solidFill>
                <a:srgbClr val="000000"/>
              </a:solidFill>
              <a:effectLst/>
              <a:highlight>
                <a:srgbClr val="FFFF00"/>
              </a:highlight>
              <a:latin typeface="CIDFont+F1"/>
            </a:endParaRPr>
          </a:p>
          <a:p>
            <a:pPr algn="just"/>
            <a:r>
              <a:rPr lang="en-MY" sz="1800" b="0" i="0" dirty="0">
                <a:solidFill>
                  <a:srgbClr val="000000"/>
                </a:solidFill>
                <a:effectLst/>
                <a:latin typeface="CIDFont+F1"/>
              </a:rPr>
              <a:t>Validation and test set used during testing contained </a:t>
            </a:r>
            <a:r>
              <a:rPr lang="en-MY" sz="1800" b="0" i="0" dirty="0">
                <a:solidFill>
                  <a:srgbClr val="000000"/>
                </a:solidFill>
                <a:effectLst/>
                <a:highlight>
                  <a:srgbClr val="FFFF00"/>
                </a:highlight>
                <a:latin typeface="CIDFont+F1"/>
              </a:rPr>
              <a:t>1200 test images </a:t>
            </a:r>
            <a:r>
              <a:rPr lang="en-MY" sz="1800" b="0" i="0" dirty="0">
                <a:solidFill>
                  <a:srgbClr val="000000"/>
                </a:solidFill>
                <a:effectLst/>
                <a:latin typeface="CIDFont+F1"/>
              </a:rPr>
              <a:t>for each testing dataset set and </a:t>
            </a:r>
            <a:r>
              <a:rPr lang="en-MY" sz="1800" b="0" i="0" dirty="0">
                <a:solidFill>
                  <a:srgbClr val="000000"/>
                </a:solidFill>
                <a:effectLst/>
                <a:highlight>
                  <a:srgbClr val="FFFF00"/>
                </a:highlight>
                <a:latin typeface="CIDFont+F1"/>
              </a:rPr>
              <a:t>600 validation images </a:t>
            </a:r>
            <a:r>
              <a:rPr lang="en-MY" sz="1800" b="0" i="0" dirty="0">
                <a:solidFill>
                  <a:srgbClr val="000000"/>
                </a:solidFill>
                <a:effectLst/>
                <a:latin typeface="CIDFont+F1"/>
              </a:rPr>
              <a:t>for each validation dataset set, amounting to </a:t>
            </a:r>
            <a:r>
              <a:rPr lang="en-MY" sz="1800" b="0" i="0" dirty="0">
                <a:solidFill>
                  <a:srgbClr val="000000"/>
                </a:solidFill>
                <a:effectLst/>
                <a:highlight>
                  <a:srgbClr val="FFFF00"/>
                </a:highlight>
                <a:latin typeface="CIDFont+F1"/>
              </a:rPr>
              <a:t>a total of 1800 images </a:t>
            </a:r>
            <a:r>
              <a:rPr lang="en-MY" sz="1800" b="0" i="0" dirty="0">
                <a:solidFill>
                  <a:srgbClr val="000000"/>
                </a:solidFill>
                <a:effectLst/>
                <a:latin typeface="CIDFont+F1"/>
              </a:rPr>
              <a:t>which in overall is a </a:t>
            </a:r>
            <a:r>
              <a:rPr lang="en-MY" sz="1800" b="0" i="0" dirty="0">
                <a:solidFill>
                  <a:srgbClr val="000000"/>
                </a:solidFill>
                <a:effectLst/>
                <a:highlight>
                  <a:srgbClr val="FFFF00"/>
                </a:highlight>
                <a:latin typeface="CIDFont+F1"/>
              </a:rPr>
              <a:t>sufficient amount of data </a:t>
            </a:r>
            <a:r>
              <a:rPr lang="en-MY" sz="1800" b="0" i="0" dirty="0">
                <a:solidFill>
                  <a:srgbClr val="000000"/>
                </a:solidFill>
                <a:effectLst/>
                <a:latin typeface="CIDFont+F1"/>
              </a:rPr>
              <a:t>to properly test and  evaluate the performance of the models. </a:t>
            </a:r>
          </a:p>
          <a:p>
            <a:pPr algn="just"/>
            <a:r>
              <a:rPr lang="en-MY" sz="1800" b="0" i="0" dirty="0">
                <a:solidFill>
                  <a:srgbClr val="000000"/>
                </a:solidFill>
                <a:effectLst/>
                <a:latin typeface="CIDFont+F1"/>
              </a:rPr>
              <a:t>The F1-score metric was considered as a secondary metric to validate the </a:t>
            </a:r>
            <a:r>
              <a:rPr lang="en-MY" sz="1800" b="0" i="0" dirty="0" err="1">
                <a:solidFill>
                  <a:srgbClr val="000000"/>
                </a:solidFill>
                <a:effectLst/>
                <a:latin typeface="CIDFont+F1"/>
              </a:rPr>
              <a:t>ValTestAvg</a:t>
            </a:r>
            <a:r>
              <a:rPr lang="en-MY" sz="1800" b="0" i="0" dirty="0">
                <a:solidFill>
                  <a:srgbClr val="000000"/>
                </a:solidFill>
                <a:effectLst/>
                <a:latin typeface="CIDFont+F1"/>
              </a:rPr>
              <a:t> accuracy results obtained. The F1-score considered the harmonic mean of two more important metrics which are precision and recall. </a:t>
            </a:r>
          </a:p>
          <a:p>
            <a:pPr algn="just"/>
            <a:r>
              <a:rPr lang="en-MY" sz="1800" b="0" i="0" dirty="0">
                <a:solidFill>
                  <a:srgbClr val="000000"/>
                </a:solidFill>
                <a:effectLst/>
                <a:latin typeface="CIDFont+F1"/>
              </a:rPr>
              <a:t>The F1-score is typically used as the main metric for evaluation in circumstances where the distribution of data quantity is imbalanced between each class. However, this was not the case in this study where the data was equally distributed between each class making accuracy the better suited candidate as the primary evaluation metric</a:t>
            </a:r>
            <a:r>
              <a:rPr lang="en-MY" sz="1800" dirty="0"/>
              <a:t> </a:t>
            </a:r>
          </a:p>
        </p:txBody>
      </p:sp>
    </p:spTree>
    <p:extLst>
      <p:ext uri="{BB962C8B-B14F-4D97-AF65-F5344CB8AC3E}">
        <p14:creationId xmlns:p14="http://schemas.microsoft.com/office/powerpoint/2010/main" val="597329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ACA8F-B412-45B6-E051-A5176B77CFBF}"/>
              </a:ext>
            </a:extLst>
          </p:cNvPr>
          <p:cNvSpPr>
            <a:spLocks noGrp="1"/>
          </p:cNvSpPr>
          <p:nvPr>
            <p:ph type="title"/>
          </p:nvPr>
        </p:nvSpPr>
        <p:spPr>
          <a:xfrm>
            <a:off x="838200" y="250825"/>
            <a:ext cx="10515600" cy="854075"/>
          </a:xfrm>
        </p:spPr>
        <p:txBody>
          <a:bodyPr/>
          <a:lstStyle/>
          <a:p>
            <a:r>
              <a:rPr lang="en-MY" dirty="0"/>
              <a:t>CNN Model Results – Phase 1</a:t>
            </a:r>
          </a:p>
        </p:txBody>
      </p:sp>
      <p:pic>
        <p:nvPicPr>
          <p:cNvPr id="5" name="Picture 4">
            <a:extLst>
              <a:ext uri="{FF2B5EF4-FFF2-40B4-BE49-F238E27FC236}">
                <a16:creationId xmlns:a16="http://schemas.microsoft.com/office/drawing/2014/main" id="{B085AE09-3193-8158-29E6-D0EA7B323DA9}"/>
              </a:ext>
            </a:extLst>
          </p:cNvPr>
          <p:cNvPicPr>
            <a:picLocks noChangeAspect="1"/>
          </p:cNvPicPr>
          <p:nvPr/>
        </p:nvPicPr>
        <p:blipFill>
          <a:blip r:embed="rId2"/>
          <a:stretch>
            <a:fillRect/>
          </a:stretch>
        </p:blipFill>
        <p:spPr>
          <a:xfrm>
            <a:off x="1023772" y="1379345"/>
            <a:ext cx="10144456" cy="4488055"/>
          </a:xfrm>
          <a:prstGeom prst="rect">
            <a:avLst/>
          </a:prstGeom>
        </p:spPr>
      </p:pic>
    </p:spTree>
    <p:extLst>
      <p:ext uri="{BB962C8B-B14F-4D97-AF65-F5344CB8AC3E}">
        <p14:creationId xmlns:p14="http://schemas.microsoft.com/office/powerpoint/2010/main" val="1699988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CA857B-018A-CFE7-6B69-E1F7816B8F00}"/>
              </a:ext>
            </a:extLst>
          </p:cNvPr>
          <p:cNvPicPr>
            <a:picLocks noChangeAspect="1"/>
          </p:cNvPicPr>
          <p:nvPr/>
        </p:nvPicPr>
        <p:blipFill>
          <a:blip r:embed="rId2"/>
          <a:stretch>
            <a:fillRect/>
          </a:stretch>
        </p:blipFill>
        <p:spPr>
          <a:xfrm>
            <a:off x="664729" y="836285"/>
            <a:ext cx="5007169" cy="2919693"/>
          </a:xfrm>
          <a:prstGeom prst="rect">
            <a:avLst/>
          </a:prstGeom>
        </p:spPr>
      </p:pic>
      <p:pic>
        <p:nvPicPr>
          <p:cNvPr id="7" name="Picture 6">
            <a:extLst>
              <a:ext uri="{FF2B5EF4-FFF2-40B4-BE49-F238E27FC236}">
                <a16:creationId xmlns:a16="http://schemas.microsoft.com/office/drawing/2014/main" id="{8305A00C-5CCF-C3D1-FE22-E6CE25B9AB4F}"/>
              </a:ext>
            </a:extLst>
          </p:cNvPr>
          <p:cNvPicPr>
            <a:picLocks noChangeAspect="1"/>
          </p:cNvPicPr>
          <p:nvPr/>
        </p:nvPicPr>
        <p:blipFill>
          <a:blip r:embed="rId3"/>
          <a:stretch>
            <a:fillRect/>
          </a:stretch>
        </p:blipFill>
        <p:spPr>
          <a:xfrm>
            <a:off x="264658" y="4005634"/>
            <a:ext cx="5756510" cy="2847716"/>
          </a:xfrm>
          <a:prstGeom prst="rect">
            <a:avLst/>
          </a:prstGeom>
        </p:spPr>
      </p:pic>
      <p:pic>
        <p:nvPicPr>
          <p:cNvPr id="9" name="Picture 8">
            <a:extLst>
              <a:ext uri="{FF2B5EF4-FFF2-40B4-BE49-F238E27FC236}">
                <a16:creationId xmlns:a16="http://schemas.microsoft.com/office/drawing/2014/main" id="{5B7C4AE3-D7E7-F092-3E2B-CDC429E5BB1E}"/>
              </a:ext>
            </a:extLst>
          </p:cNvPr>
          <p:cNvPicPr>
            <a:picLocks noChangeAspect="1"/>
          </p:cNvPicPr>
          <p:nvPr/>
        </p:nvPicPr>
        <p:blipFill>
          <a:blip r:embed="rId4"/>
          <a:stretch>
            <a:fillRect/>
          </a:stretch>
        </p:blipFill>
        <p:spPr>
          <a:xfrm>
            <a:off x="6305150" y="4005634"/>
            <a:ext cx="5756511" cy="2823471"/>
          </a:xfrm>
          <a:prstGeom prst="rect">
            <a:avLst/>
          </a:prstGeom>
        </p:spPr>
      </p:pic>
      <p:pic>
        <p:nvPicPr>
          <p:cNvPr id="11" name="Picture 10">
            <a:extLst>
              <a:ext uri="{FF2B5EF4-FFF2-40B4-BE49-F238E27FC236}">
                <a16:creationId xmlns:a16="http://schemas.microsoft.com/office/drawing/2014/main" id="{59D10468-3DAB-1A91-3382-37E79385DED5}"/>
              </a:ext>
            </a:extLst>
          </p:cNvPr>
          <p:cNvPicPr>
            <a:picLocks noChangeAspect="1"/>
          </p:cNvPicPr>
          <p:nvPr/>
        </p:nvPicPr>
        <p:blipFill>
          <a:blip r:embed="rId5"/>
          <a:stretch>
            <a:fillRect/>
          </a:stretch>
        </p:blipFill>
        <p:spPr>
          <a:xfrm>
            <a:off x="6305150" y="1028696"/>
            <a:ext cx="5569350" cy="2727282"/>
          </a:xfrm>
          <a:prstGeom prst="rect">
            <a:avLst/>
          </a:prstGeom>
        </p:spPr>
      </p:pic>
      <p:sp>
        <p:nvSpPr>
          <p:cNvPr id="12" name="Title 1">
            <a:extLst>
              <a:ext uri="{FF2B5EF4-FFF2-40B4-BE49-F238E27FC236}">
                <a16:creationId xmlns:a16="http://schemas.microsoft.com/office/drawing/2014/main" id="{B63BB433-B173-A11B-D8E6-C2BCD3A89086}"/>
              </a:ext>
            </a:extLst>
          </p:cNvPr>
          <p:cNvSpPr>
            <a:spLocks noGrp="1"/>
          </p:cNvSpPr>
          <p:nvPr>
            <p:ph type="title"/>
          </p:nvPr>
        </p:nvSpPr>
        <p:spPr>
          <a:xfrm>
            <a:off x="2317350" y="28895"/>
            <a:ext cx="7975600" cy="750145"/>
          </a:xfrm>
        </p:spPr>
        <p:txBody>
          <a:bodyPr>
            <a:normAutofit/>
          </a:bodyPr>
          <a:lstStyle/>
          <a:p>
            <a:pPr algn="ctr"/>
            <a:r>
              <a:rPr lang="en-MY" sz="4000" dirty="0"/>
              <a:t>CNN Model Results – Phase 1</a:t>
            </a:r>
          </a:p>
        </p:txBody>
      </p:sp>
    </p:spTree>
    <p:extLst>
      <p:ext uri="{BB962C8B-B14F-4D97-AF65-F5344CB8AC3E}">
        <p14:creationId xmlns:p14="http://schemas.microsoft.com/office/powerpoint/2010/main" val="396911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FE8F-3B20-688D-3466-951BA8B96C14}"/>
              </a:ext>
            </a:extLst>
          </p:cNvPr>
          <p:cNvSpPr>
            <a:spLocks noGrp="1"/>
          </p:cNvSpPr>
          <p:nvPr>
            <p:ph type="title"/>
          </p:nvPr>
        </p:nvSpPr>
        <p:spPr/>
        <p:txBody>
          <a:bodyPr/>
          <a:lstStyle/>
          <a:p>
            <a:r>
              <a:rPr lang="en-MY" dirty="0"/>
              <a:t>Introduction &amp; Background</a:t>
            </a:r>
          </a:p>
        </p:txBody>
      </p:sp>
      <p:sp>
        <p:nvSpPr>
          <p:cNvPr id="3" name="Content Placeholder 2">
            <a:extLst>
              <a:ext uri="{FF2B5EF4-FFF2-40B4-BE49-F238E27FC236}">
                <a16:creationId xmlns:a16="http://schemas.microsoft.com/office/drawing/2014/main" id="{D84A4A6B-774F-023D-46B0-7B62614A67DA}"/>
              </a:ext>
            </a:extLst>
          </p:cNvPr>
          <p:cNvSpPr>
            <a:spLocks noGrp="1"/>
          </p:cNvSpPr>
          <p:nvPr>
            <p:ph idx="1"/>
          </p:nvPr>
        </p:nvSpPr>
        <p:spPr/>
        <p:txBody>
          <a:bodyPr>
            <a:normAutofit fontScale="92500"/>
          </a:bodyPr>
          <a:lstStyle/>
          <a:p>
            <a:r>
              <a:rPr lang="en-MY" dirty="0"/>
              <a:t>GI tract related diseases are one of the most prevalent diseases in our community. </a:t>
            </a:r>
          </a:p>
          <a:p>
            <a:r>
              <a:rPr lang="en-MY" dirty="0"/>
              <a:t>Important for early detection in order for early prevention treatments.</a:t>
            </a:r>
          </a:p>
          <a:p>
            <a:r>
              <a:rPr lang="en-MY" dirty="0"/>
              <a:t>3 common methods of endoscopy which are Gastroscopy, Colonoscopy and Wireless Capsule Endoscopy (WCE). </a:t>
            </a:r>
            <a:r>
              <a:rPr lang="en-MY" dirty="0">
                <a:highlight>
                  <a:srgbClr val="FFFF00"/>
                </a:highlight>
              </a:rPr>
              <a:t>This study focuses on WCE. </a:t>
            </a:r>
          </a:p>
          <a:p>
            <a:r>
              <a:rPr lang="en-MY" dirty="0"/>
              <a:t>WCE not widely accepted in industry and Drs are required to spend hours to go through thousands of images (50K to 120K). Tiring and inefficient. </a:t>
            </a:r>
          </a:p>
          <a:p>
            <a:r>
              <a:rPr lang="en-MY" dirty="0"/>
              <a:t>Growing interest to </a:t>
            </a:r>
            <a:r>
              <a:rPr lang="en-MY" dirty="0">
                <a:highlight>
                  <a:srgbClr val="FFFF00"/>
                </a:highlight>
              </a:rPr>
              <a:t>automate the entire process to accurately capture / detect these diseases using CAD technology </a:t>
            </a:r>
            <a:r>
              <a:rPr lang="en-MY" dirty="0"/>
              <a:t>to help lessen the burden of </a:t>
            </a:r>
            <a:r>
              <a:rPr lang="en-MY" dirty="0" err="1"/>
              <a:t>Drs.</a:t>
            </a:r>
            <a:r>
              <a:rPr lang="en-MY" dirty="0"/>
              <a:t> </a:t>
            </a:r>
          </a:p>
        </p:txBody>
      </p:sp>
    </p:spTree>
    <p:extLst>
      <p:ext uri="{BB962C8B-B14F-4D97-AF65-F5344CB8AC3E}">
        <p14:creationId xmlns:p14="http://schemas.microsoft.com/office/powerpoint/2010/main" val="781424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7299E-1FE7-9560-46FF-321FD1DEEB5E}"/>
              </a:ext>
            </a:extLst>
          </p:cNvPr>
          <p:cNvSpPr>
            <a:spLocks noGrp="1"/>
          </p:cNvSpPr>
          <p:nvPr>
            <p:ph type="title"/>
          </p:nvPr>
        </p:nvSpPr>
        <p:spPr>
          <a:xfrm>
            <a:off x="304800" y="954742"/>
            <a:ext cx="4622800" cy="1644670"/>
          </a:xfrm>
        </p:spPr>
        <p:txBody>
          <a:bodyPr>
            <a:normAutofit/>
          </a:bodyPr>
          <a:lstStyle/>
          <a:p>
            <a:r>
              <a:rPr lang="en-MY" dirty="0"/>
              <a:t>CNN Model Results </a:t>
            </a:r>
            <a:br>
              <a:rPr lang="en-MY" dirty="0"/>
            </a:br>
            <a:r>
              <a:rPr lang="en-MY" dirty="0"/>
              <a:t>– Phase 2</a:t>
            </a:r>
          </a:p>
        </p:txBody>
      </p:sp>
      <p:pic>
        <p:nvPicPr>
          <p:cNvPr id="5" name="Picture 4">
            <a:extLst>
              <a:ext uri="{FF2B5EF4-FFF2-40B4-BE49-F238E27FC236}">
                <a16:creationId xmlns:a16="http://schemas.microsoft.com/office/drawing/2014/main" id="{8573288B-8D1F-F1B4-F62E-EE9AB28B9B8A}"/>
              </a:ext>
            </a:extLst>
          </p:cNvPr>
          <p:cNvPicPr>
            <a:picLocks noChangeAspect="1"/>
          </p:cNvPicPr>
          <p:nvPr/>
        </p:nvPicPr>
        <p:blipFill>
          <a:blip r:embed="rId2"/>
          <a:stretch>
            <a:fillRect/>
          </a:stretch>
        </p:blipFill>
        <p:spPr>
          <a:xfrm>
            <a:off x="4956214" y="0"/>
            <a:ext cx="7235785" cy="3540154"/>
          </a:xfrm>
          <a:prstGeom prst="rect">
            <a:avLst/>
          </a:prstGeom>
        </p:spPr>
      </p:pic>
      <p:pic>
        <p:nvPicPr>
          <p:cNvPr id="6" name="Picture 5">
            <a:extLst>
              <a:ext uri="{FF2B5EF4-FFF2-40B4-BE49-F238E27FC236}">
                <a16:creationId xmlns:a16="http://schemas.microsoft.com/office/drawing/2014/main" id="{25D163B2-B906-E548-F163-4D4B1D5BD0B0}"/>
              </a:ext>
            </a:extLst>
          </p:cNvPr>
          <p:cNvPicPr>
            <a:picLocks noChangeAspect="1"/>
          </p:cNvPicPr>
          <p:nvPr/>
        </p:nvPicPr>
        <p:blipFill>
          <a:blip r:embed="rId3"/>
          <a:stretch>
            <a:fillRect/>
          </a:stretch>
        </p:blipFill>
        <p:spPr>
          <a:xfrm>
            <a:off x="-1" y="3540154"/>
            <a:ext cx="6526655" cy="3317846"/>
          </a:xfrm>
          <a:prstGeom prst="rect">
            <a:avLst/>
          </a:prstGeom>
        </p:spPr>
      </p:pic>
    </p:spTree>
    <p:extLst>
      <p:ext uri="{BB962C8B-B14F-4D97-AF65-F5344CB8AC3E}">
        <p14:creationId xmlns:p14="http://schemas.microsoft.com/office/powerpoint/2010/main" val="2437658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99B378-4286-555C-00A9-AFED63643FB3}"/>
              </a:ext>
            </a:extLst>
          </p:cNvPr>
          <p:cNvPicPr>
            <a:picLocks noChangeAspect="1"/>
          </p:cNvPicPr>
          <p:nvPr/>
        </p:nvPicPr>
        <p:blipFill>
          <a:blip r:embed="rId2"/>
          <a:stretch>
            <a:fillRect/>
          </a:stretch>
        </p:blipFill>
        <p:spPr>
          <a:xfrm>
            <a:off x="5257801" y="0"/>
            <a:ext cx="6934199" cy="3086100"/>
          </a:xfrm>
          <a:prstGeom prst="rect">
            <a:avLst/>
          </a:prstGeom>
        </p:spPr>
      </p:pic>
      <p:pic>
        <p:nvPicPr>
          <p:cNvPr id="9" name="Picture 8">
            <a:extLst>
              <a:ext uri="{FF2B5EF4-FFF2-40B4-BE49-F238E27FC236}">
                <a16:creationId xmlns:a16="http://schemas.microsoft.com/office/drawing/2014/main" id="{DC494455-0949-6D13-B133-334CC56C6C18}"/>
              </a:ext>
            </a:extLst>
          </p:cNvPr>
          <p:cNvPicPr>
            <a:picLocks noChangeAspect="1"/>
          </p:cNvPicPr>
          <p:nvPr/>
        </p:nvPicPr>
        <p:blipFill>
          <a:blip r:embed="rId3"/>
          <a:stretch>
            <a:fillRect/>
          </a:stretch>
        </p:blipFill>
        <p:spPr>
          <a:xfrm>
            <a:off x="1" y="3327399"/>
            <a:ext cx="7116538" cy="3522961"/>
          </a:xfrm>
          <a:prstGeom prst="rect">
            <a:avLst/>
          </a:prstGeom>
        </p:spPr>
      </p:pic>
      <p:sp>
        <p:nvSpPr>
          <p:cNvPr id="10" name="Title 1">
            <a:extLst>
              <a:ext uri="{FF2B5EF4-FFF2-40B4-BE49-F238E27FC236}">
                <a16:creationId xmlns:a16="http://schemas.microsoft.com/office/drawing/2014/main" id="{76B28A68-D468-E7F1-F0DF-DDA141004197}"/>
              </a:ext>
            </a:extLst>
          </p:cNvPr>
          <p:cNvSpPr>
            <a:spLocks noGrp="1"/>
          </p:cNvSpPr>
          <p:nvPr>
            <p:ph type="title"/>
          </p:nvPr>
        </p:nvSpPr>
        <p:spPr>
          <a:xfrm>
            <a:off x="635001" y="720715"/>
            <a:ext cx="4622800" cy="1644670"/>
          </a:xfrm>
        </p:spPr>
        <p:txBody>
          <a:bodyPr>
            <a:normAutofit/>
          </a:bodyPr>
          <a:lstStyle/>
          <a:p>
            <a:r>
              <a:rPr lang="en-MY" dirty="0"/>
              <a:t>CNN Model Results </a:t>
            </a:r>
            <a:br>
              <a:rPr lang="en-MY" dirty="0"/>
            </a:br>
            <a:r>
              <a:rPr lang="en-MY" dirty="0"/>
              <a:t>– Phase 2</a:t>
            </a:r>
          </a:p>
        </p:txBody>
      </p:sp>
    </p:spTree>
    <p:extLst>
      <p:ext uri="{BB962C8B-B14F-4D97-AF65-F5344CB8AC3E}">
        <p14:creationId xmlns:p14="http://schemas.microsoft.com/office/powerpoint/2010/main" val="3578670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A0EF-A19E-1BA8-FDC9-0AF126EB9BA2}"/>
              </a:ext>
            </a:extLst>
          </p:cNvPr>
          <p:cNvSpPr>
            <a:spLocks noGrp="1"/>
          </p:cNvSpPr>
          <p:nvPr>
            <p:ph type="title"/>
          </p:nvPr>
        </p:nvSpPr>
        <p:spPr>
          <a:xfrm>
            <a:off x="762000" y="1010530"/>
            <a:ext cx="4140200" cy="1325563"/>
          </a:xfrm>
        </p:spPr>
        <p:txBody>
          <a:bodyPr/>
          <a:lstStyle/>
          <a:p>
            <a:r>
              <a:rPr lang="en-MY" dirty="0"/>
              <a:t>CNN Model Results – Phase 3</a:t>
            </a:r>
          </a:p>
        </p:txBody>
      </p:sp>
      <p:pic>
        <p:nvPicPr>
          <p:cNvPr id="5" name="Picture 4">
            <a:extLst>
              <a:ext uri="{FF2B5EF4-FFF2-40B4-BE49-F238E27FC236}">
                <a16:creationId xmlns:a16="http://schemas.microsoft.com/office/drawing/2014/main" id="{BB3601F1-728D-001F-95F4-E508A4AFB6F2}"/>
              </a:ext>
            </a:extLst>
          </p:cNvPr>
          <p:cNvPicPr>
            <a:picLocks noChangeAspect="1"/>
          </p:cNvPicPr>
          <p:nvPr/>
        </p:nvPicPr>
        <p:blipFill>
          <a:blip r:embed="rId2"/>
          <a:stretch>
            <a:fillRect/>
          </a:stretch>
        </p:blipFill>
        <p:spPr>
          <a:xfrm>
            <a:off x="5562600" y="18255"/>
            <a:ext cx="6629400" cy="3310115"/>
          </a:xfrm>
          <a:prstGeom prst="rect">
            <a:avLst/>
          </a:prstGeom>
        </p:spPr>
      </p:pic>
      <p:pic>
        <p:nvPicPr>
          <p:cNvPr id="7" name="Picture 6">
            <a:extLst>
              <a:ext uri="{FF2B5EF4-FFF2-40B4-BE49-F238E27FC236}">
                <a16:creationId xmlns:a16="http://schemas.microsoft.com/office/drawing/2014/main" id="{61091476-1476-6DC2-7055-227CF79E2737}"/>
              </a:ext>
            </a:extLst>
          </p:cNvPr>
          <p:cNvPicPr>
            <a:picLocks noChangeAspect="1"/>
          </p:cNvPicPr>
          <p:nvPr/>
        </p:nvPicPr>
        <p:blipFill>
          <a:blip r:embed="rId3"/>
          <a:stretch>
            <a:fillRect/>
          </a:stretch>
        </p:blipFill>
        <p:spPr>
          <a:xfrm>
            <a:off x="0" y="3429000"/>
            <a:ext cx="7990887" cy="3410745"/>
          </a:xfrm>
          <a:prstGeom prst="rect">
            <a:avLst/>
          </a:prstGeom>
        </p:spPr>
      </p:pic>
    </p:spTree>
    <p:extLst>
      <p:ext uri="{BB962C8B-B14F-4D97-AF65-F5344CB8AC3E}">
        <p14:creationId xmlns:p14="http://schemas.microsoft.com/office/powerpoint/2010/main" val="1039405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B49072-B4CF-0B59-2FFA-9EBB0A98CD66}"/>
              </a:ext>
            </a:extLst>
          </p:cNvPr>
          <p:cNvSpPr>
            <a:spLocks noGrp="1"/>
          </p:cNvSpPr>
          <p:nvPr>
            <p:ph type="title"/>
          </p:nvPr>
        </p:nvSpPr>
        <p:spPr>
          <a:xfrm>
            <a:off x="444500" y="1191472"/>
            <a:ext cx="4140200" cy="1325563"/>
          </a:xfrm>
        </p:spPr>
        <p:txBody>
          <a:bodyPr/>
          <a:lstStyle/>
          <a:p>
            <a:r>
              <a:rPr lang="en-MY" dirty="0"/>
              <a:t>CNN Model Results – Phase 4</a:t>
            </a:r>
          </a:p>
        </p:txBody>
      </p:sp>
      <p:pic>
        <p:nvPicPr>
          <p:cNvPr id="6" name="Picture 5">
            <a:extLst>
              <a:ext uri="{FF2B5EF4-FFF2-40B4-BE49-F238E27FC236}">
                <a16:creationId xmlns:a16="http://schemas.microsoft.com/office/drawing/2014/main" id="{8C3D9B88-A80D-62DC-146C-D69220E3C162}"/>
              </a:ext>
            </a:extLst>
          </p:cNvPr>
          <p:cNvPicPr>
            <a:picLocks noChangeAspect="1"/>
          </p:cNvPicPr>
          <p:nvPr/>
        </p:nvPicPr>
        <p:blipFill>
          <a:blip r:embed="rId2"/>
          <a:stretch>
            <a:fillRect/>
          </a:stretch>
        </p:blipFill>
        <p:spPr>
          <a:xfrm>
            <a:off x="5689826" y="279509"/>
            <a:ext cx="6502174" cy="3149491"/>
          </a:xfrm>
          <a:prstGeom prst="rect">
            <a:avLst/>
          </a:prstGeom>
        </p:spPr>
      </p:pic>
      <p:pic>
        <p:nvPicPr>
          <p:cNvPr id="8" name="Picture 7">
            <a:extLst>
              <a:ext uri="{FF2B5EF4-FFF2-40B4-BE49-F238E27FC236}">
                <a16:creationId xmlns:a16="http://schemas.microsoft.com/office/drawing/2014/main" id="{64911F71-E460-A810-5E3A-9A411BC89597}"/>
              </a:ext>
            </a:extLst>
          </p:cNvPr>
          <p:cNvPicPr>
            <a:picLocks noChangeAspect="1"/>
          </p:cNvPicPr>
          <p:nvPr/>
        </p:nvPicPr>
        <p:blipFill>
          <a:blip r:embed="rId3"/>
          <a:stretch>
            <a:fillRect/>
          </a:stretch>
        </p:blipFill>
        <p:spPr>
          <a:xfrm>
            <a:off x="0" y="3708509"/>
            <a:ext cx="6197603" cy="3149491"/>
          </a:xfrm>
          <a:prstGeom prst="rect">
            <a:avLst/>
          </a:prstGeom>
        </p:spPr>
      </p:pic>
      <p:pic>
        <p:nvPicPr>
          <p:cNvPr id="9" name="Picture 8">
            <a:extLst>
              <a:ext uri="{FF2B5EF4-FFF2-40B4-BE49-F238E27FC236}">
                <a16:creationId xmlns:a16="http://schemas.microsoft.com/office/drawing/2014/main" id="{7817E6F5-E28F-49F9-58E9-344C158E83D5}"/>
              </a:ext>
            </a:extLst>
          </p:cNvPr>
          <p:cNvPicPr>
            <a:picLocks noChangeAspect="1"/>
          </p:cNvPicPr>
          <p:nvPr/>
        </p:nvPicPr>
        <p:blipFill>
          <a:blip r:embed="rId4"/>
          <a:stretch>
            <a:fillRect/>
          </a:stretch>
        </p:blipFill>
        <p:spPr>
          <a:xfrm>
            <a:off x="6384748" y="3708509"/>
            <a:ext cx="5807251" cy="2984389"/>
          </a:xfrm>
          <a:prstGeom prst="rect">
            <a:avLst/>
          </a:prstGeom>
        </p:spPr>
      </p:pic>
    </p:spTree>
    <p:extLst>
      <p:ext uri="{BB962C8B-B14F-4D97-AF65-F5344CB8AC3E}">
        <p14:creationId xmlns:p14="http://schemas.microsoft.com/office/powerpoint/2010/main" val="4201815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D51F-559E-8A7A-9F6D-942659CFB2FD}"/>
              </a:ext>
            </a:extLst>
          </p:cNvPr>
          <p:cNvSpPr>
            <a:spLocks noGrp="1"/>
          </p:cNvSpPr>
          <p:nvPr>
            <p:ph type="title"/>
          </p:nvPr>
        </p:nvSpPr>
        <p:spPr/>
        <p:txBody>
          <a:bodyPr/>
          <a:lstStyle/>
          <a:p>
            <a:r>
              <a:rPr lang="en-MY" dirty="0"/>
              <a:t>Discussion Of Contributions and Findings</a:t>
            </a:r>
          </a:p>
        </p:txBody>
      </p:sp>
      <p:sp>
        <p:nvSpPr>
          <p:cNvPr id="3" name="Content Placeholder 2">
            <a:extLst>
              <a:ext uri="{FF2B5EF4-FFF2-40B4-BE49-F238E27FC236}">
                <a16:creationId xmlns:a16="http://schemas.microsoft.com/office/drawing/2014/main" id="{CEBA25CC-A0BE-49AA-04F5-AEB0D36B58D3}"/>
              </a:ext>
            </a:extLst>
          </p:cNvPr>
          <p:cNvSpPr>
            <a:spLocks noGrp="1"/>
          </p:cNvSpPr>
          <p:nvPr>
            <p:ph idx="1"/>
          </p:nvPr>
        </p:nvSpPr>
        <p:spPr>
          <a:xfrm>
            <a:off x="838200" y="1610686"/>
            <a:ext cx="10515600" cy="4949505"/>
          </a:xfrm>
        </p:spPr>
        <p:txBody>
          <a:bodyPr>
            <a:noAutofit/>
          </a:bodyPr>
          <a:lstStyle/>
          <a:p>
            <a:pPr marL="0" indent="0">
              <a:buNone/>
            </a:pPr>
            <a:r>
              <a:rPr lang="en-MY" sz="2000" b="1" i="0" dirty="0">
                <a:solidFill>
                  <a:srgbClr val="000000"/>
                </a:solidFill>
                <a:effectLst/>
                <a:latin typeface="CIDFont+F2"/>
              </a:rPr>
              <a:t>Image Processing Enhancement as a Data Pre-Processing Step</a:t>
            </a:r>
            <a:r>
              <a:rPr lang="en-MY" sz="2000" b="1" dirty="0"/>
              <a:t> </a:t>
            </a:r>
          </a:p>
          <a:p>
            <a:r>
              <a:rPr lang="en-MY" sz="1600" b="0" i="0" dirty="0">
                <a:solidFill>
                  <a:srgbClr val="000000"/>
                </a:solidFill>
                <a:effectLst/>
                <a:latin typeface="CIDFont+F1"/>
              </a:rPr>
              <a:t>Some architectures performed better with image processing enhancement whilst others did not. </a:t>
            </a:r>
            <a:r>
              <a:rPr lang="en-MY" sz="1600" b="0" i="0" dirty="0">
                <a:solidFill>
                  <a:srgbClr val="000000"/>
                </a:solidFill>
                <a:effectLst/>
                <a:highlight>
                  <a:srgbClr val="FFFF00"/>
                </a:highlight>
                <a:latin typeface="CIDFont+F1"/>
              </a:rPr>
              <a:t>However, across the board, image processing-based models performed with good results</a:t>
            </a:r>
            <a:r>
              <a:rPr lang="en-MY" sz="1600" dirty="0">
                <a:highlight>
                  <a:srgbClr val="FFFF00"/>
                </a:highlight>
              </a:rPr>
              <a:t> </a:t>
            </a:r>
          </a:p>
          <a:p>
            <a:r>
              <a:rPr lang="en-MY" sz="1600" dirty="0"/>
              <a:t>Image processing and creating different sets of datasets </a:t>
            </a:r>
            <a:r>
              <a:rPr lang="en-MY" sz="1600" dirty="0">
                <a:highlight>
                  <a:srgbClr val="FFFF00"/>
                </a:highlight>
              </a:rPr>
              <a:t>enabled large scale development and testing of CNN models. </a:t>
            </a:r>
          </a:p>
          <a:p>
            <a:pPr marL="0" indent="0">
              <a:buNone/>
            </a:pPr>
            <a:br>
              <a:rPr lang="en-MY" sz="1000" dirty="0">
                <a:highlight>
                  <a:srgbClr val="FFFF00"/>
                </a:highlight>
              </a:rPr>
            </a:br>
            <a:r>
              <a:rPr lang="en-MY" sz="2000" b="1" dirty="0">
                <a:solidFill>
                  <a:srgbClr val="000000"/>
                </a:solidFill>
                <a:latin typeface="CIDFont+F2"/>
              </a:rPr>
              <a:t>Performing Data Augmentation </a:t>
            </a:r>
            <a:endParaRPr lang="en-MY" sz="1000" b="1" dirty="0">
              <a:solidFill>
                <a:srgbClr val="000000"/>
              </a:solidFill>
              <a:latin typeface="CIDFont+F2"/>
            </a:endParaRPr>
          </a:p>
          <a:p>
            <a:r>
              <a:rPr lang="en-MY" sz="1600" dirty="0">
                <a:solidFill>
                  <a:srgbClr val="000000"/>
                </a:solidFill>
                <a:latin typeface="CIDFont+F1"/>
              </a:rPr>
              <a:t>Alternative</a:t>
            </a:r>
            <a:r>
              <a:rPr lang="en-MY" sz="1600" dirty="0"/>
              <a:t> to </a:t>
            </a:r>
            <a:r>
              <a:rPr lang="en-MY" sz="1600" dirty="0">
                <a:highlight>
                  <a:srgbClr val="FFFF00"/>
                </a:highlight>
              </a:rPr>
              <a:t>geometric augmentations</a:t>
            </a:r>
          </a:p>
          <a:p>
            <a:r>
              <a:rPr lang="en-MY" sz="1600" dirty="0"/>
              <a:t>Centred around creating </a:t>
            </a:r>
            <a:r>
              <a:rPr lang="en-MY" sz="1600" dirty="0">
                <a:highlight>
                  <a:srgbClr val="FFFF00"/>
                </a:highlight>
              </a:rPr>
              <a:t>more variety of images </a:t>
            </a:r>
            <a:r>
              <a:rPr lang="en-MY" sz="1600" dirty="0"/>
              <a:t>as opposed to increasing the dataset size and leveraged on image processing to create these variety of images. </a:t>
            </a:r>
          </a:p>
          <a:p>
            <a:r>
              <a:rPr lang="en-MY" sz="1600" dirty="0"/>
              <a:t>Simulates </a:t>
            </a:r>
            <a:r>
              <a:rPr lang="en-MY" sz="1600" dirty="0">
                <a:highlight>
                  <a:srgbClr val="FFFF00"/>
                </a:highlight>
              </a:rPr>
              <a:t>contrast and different image capturing quality from different WCE cameras</a:t>
            </a:r>
            <a:r>
              <a:rPr lang="en-MY" sz="1600" dirty="0"/>
              <a:t>. Enables the model to be dynamic.</a:t>
            </a:r>
          </a:p>
          <a:p>
            <a:pPr marL="0" indent="0">
              <a:buNone/>
            </a:pPr>
            <a:r>
              <a:rPr lang="en-MY" sz="2000" b="1" dirty="0">
                <a:solidFill>
                  <a:srgbClr val="000000"/>
                </a:solidFill>
                <a:latin typeface="CIDFont+F2"/>
              </a:rPr>
              <a:t>Network Architectures </a:t>
            </a:r>
          </a:p>
          <a:p>
            <a:r>
              <a:rPr lang="en-MY" sz="1600" dirty="0"/>
              <a:t>A</a:t>
            </a:r>
            <a:r>
              <a:rPr lang="en-MY" sz="1600" b="0" i="0" dirty="0">
                <a:solidFill>
                  <a:srgbClr val="000000"/>
                </a:solidFill>
                <a:effectLst/>
                <a:latin typeface="CIDFont+F1"/>
              </a:rPr>
              <a:t>llowed a more </a:t>
            </a:r>
            <a:r>
              <a:rPr lang="en-MY" sz="1600" b="0" i="0" dirty="0">
                <a:solidFill>
                  <a:srgbClr val="000000"/>
                </a:solidFill>
                <a:effectLst/>
                <a:highlight>
                  <a:srgbClr val="FFFF00"/>
                </a:highlight>
                <a:latin typeface="CIDFont+F1"/>
              </a:rPr>
              <a:t>comprehensive solution development by segregating solution development into 2 separate stages</a:t>
            </a:r>
            <a:endParaRPr lang="en-MY" sz="1600" dirty="0">
              <a:highlight>
                <a:srgbClr val="FFFF00"/>
              </a:highlight>
            </a:endParaRPr>
          </a:p>
          <a:p>
            <a:r>
              <a:rPr lang="en-MY" sz="1600" dirty="0">
                <a:highlight>
                  <a:srgbClr val="FFFF00"/>
                </a:highlight>
              </a:rPr>
              <a:t>Ensemble the best as it leverages the inferencing from different network architectures</a:t>
            </a:r>
            <a:r>
              <a:rPr lang="en-MY" sz="1600" dirty="0"/>
              <a:t>. </a:t>
            </a:r>
          </a:p>
          <a:p>
            <a:r>
              <a:rPr lang="en-MY" sz="1600" dirty="0">
                <a:highlight>
                  <a:srgbClr val="FFFF00"/>
                </a:highlight>
              </a:rPr>
              <a:t>Fine tuning better </a:t>
            </a:r>
            <a:r>
              <a:rPr lang="en-MY" sz="1600" dirty="0"/>
              <a:t>as compared to the Self Developed and Feature Extraction models. </a:t>
            </a:r>
          </a:p>
          <a:p>
            <a:r>
              <a:rPr lang="en-MY" sz="1600" dirty="0">
                <a:highlight>
                  <a:srgbClr val="FFFF00"/>
                </a:highlight>
              </a:rPr>
              <a:t>Optimization is important</a:t>
            </a:r>
            <a:r>
              <a:rPr lang="en-MY" sz="1600" dirty="0"/>
              <a:t> in improving the model’s results. </a:t>
            </a:r>
            <a:br>
              <a:rPr lang="en-MY" sz="1000" dirty="0"/>
            </a:br>
            <a:endParaRPr lang="en-MY" sz="1000" dirty="0"/>
          </a:p>
        </p:txBody>
      </p:sp>
    </p:spTree>
    <p:extLst>
      <p:ext uri="{BB962C8B-B14F-4D97-AF65-F5344CB8AC3E}">
        <p14:creationId xmlns:p14="http://schemas.microsoft.com/office/powerpoint/2010/main" val="3133012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EAECA-3BBB-7530-B23D-0F7A421A9216}"/>
              </a:ext>
            </a:extLst>
          </p:cNvPr>
          <p:cNvSpPr>
            <a:spLocks noGrp="1"/>
          </p:cNvSpPr>
          <p:nvPr>
            <p:ph type="title"/>
          </p:nvPr>
        </p:nvSpPr>
        <p:spPr>
          <a:xfrm>
            <a:off x="838200" y="0"/>
            <a:ext cx="10515600" cy="834501"/>
          </a:xfrm>
        </p:spPr>
        <p:txBody>
          <a:bodyPr/>
          <a:lstStyle/>
          <a:p>
            <a:r>
              <a:rPr lang="en-MY" dirty="0"/>
              <a:t>Conclusions</a:t>
            </a:r>
          </a:p>
        </p:txBody>
      </p:sp>
      <p:sp>
        <p:nvSpPr>
          <p:cNvPr id="3" name="Content Placeholder 2">
            <a:extLst>
              <a:ext uri="{FF2B5EF4-FFF2-40B4-BE49-F238E27FC236}">
                <a16:creationId xmlns:a16="http://schemas.microsoft.com/office/drawing/2014/main" id="{966A3AD2-AC41-498C-1AF2-6083CADE64A3}"/>
              </a:ext>
            </a:extLst>
          </p:cNvPr>
          <p:cNvSpPr>
            <a:spLocks noGrp="1"/>
          </p:cNvSpPr>
          <p:nvPr>
            <p:ph idx="1"/>
          </p:nvPr>
        </p:nvSpPr>
        <p:spPr>
          <a:xfrm>
            <a:off x="838200" y="1330673"/>
            <a:ext cx="10515600" cy="4784901"/>
          </a:xfrm>
        </p:spPr>
        <p:txBody>
          <a:bodyPr>
            <a:noAutofit/>
          </a:bodyPr>
          <a:lstStyle/>
          <a:p>
            <a:r>
              <a:rPr lang="en-MY" sz="2000" b="0" i="0" dirty="0">
                <a:solidFill>
                  <a:srgbClr val="000000"/>
                </a:solidFill>
                <a:effectLst/>
                <a:highlight>
                  <a:srgbClr val="FFFF00"/>
                </a:highlight>
                <a:latin typeface="CIDFont+F1"/>
              </a:rPr>
              <a:t>An end-to-end detailed methodology defined</a:t>
            </a:r>
            <a:r>
              <a:rPr lang="en-MY" sz="2000" b="0" i="0" dirty="0">
                <a:solidFill>
                  <a:srgbClr val="000000"/>
                </a:solidFill>
                <a:effectLst/>
                <a:latin typeface="CIDFont+F1"/>
              </a:rPr>
              <a:t> to develop the CNN solution. </a:t>
            </a:r>
            <a:endParaRPr lang="en-MY" sz="2000" dirty="0"/>
          </a:p>
          <a:p>
            <a:r>
              <a:rPr lang="en-MY" sz="2000" b="0" i="0" dirty="0">
                <a:solidFill>
                  <a:srgbClr val="000000"/>
                </a:solidFill>
                <a:effectLst/>
                <a:highlight>
                  <a:srgbClr val="FFFF00"/>
                </a:highlight>
                <a:latin typeface="CIDFont+F1"/>
              </a:rPr>
              <a:t>Image processing enhancements techniques were adopted</a:t>
            </a:r>
            <a:r>
              <a:rPr lang="en-MY" sz="2000" b="0" i="0" dirty="0">
                <a:solidFill>
                  <a:srgbClr val="000000"/>
                </a:solidFill>
                <a:effectLst/>
                <a:latin typeface="CIDFont+F1"/>
              </a:rPr>
              <a:t>, implemented on the dataset and analysed. Enhancement techniques focused on more complex image manipulation such as colour, texture, contrast and illumination. </a:t>
            </a:r>
          </a:p>
          <a:p>
            <a:r>
              <a:rPr lang="en-MY" sz="2000" b="0" i="0" dirty="0">
                <a:solidFill>
                  <a:srgbClr val="000000"/>
                </a:solidFill>
                <a:effectLst/>
                <a:highlight>
                  <a:srgbClr val="FFFF00"/>
                </a:highlight>
                <a:latin typeface="CIDFont+F1"/>
              </a:rPr>
              <a:t>4 different datasets were created </a:t>
            </a:r>
            <a:r>
              <a:rPr lang="en-MY" sz="2000" b="0" i="0" dirty="0">
                <a:solidFill>
                  <a:srgbClr val="000000"/>
                </a:solidFill>
                <a:effectLst/>
                <a:latin typeface="CIDFont+F1"/>
              </a:rPr>
              <a:t>i.e., datasets </a:t>
            </a:r>
            <a:r>
              <a:rPr lang="en-MY" sz="2000" b="0" i="0" dirty="0">
                <a:solidFill>
                  <a:srgbClr val="000000"/>
                </a:solidFill>
                <a:effectLst/>
                <a:highlight>
                  <a:srgbClr val="FFFF00"/>
                </a:highlight>
                <a:latin typeface="CIDFont+F1"/>
              </a:rPr>
              <a:t>Set 1 to Set 4 </a:t>
            </a:r>
          </a:p>
          <a:p>
            <a:r>
              <a:rPr lang="en-MY" sz="2000" b="0" i="0" dirty="0">
                <a:solidFill>
                  <a:srgbClr val="000000"/>
                </a:solidFill>
                <a:effectLst/>
                <a:highlight>
                  <a:srgbClr val="FFFF00"/>
                </a:highlight>
                <a:latin typeface="CIDFont+F1"/>
              </a:rPr>
              <a:t>Additional augmentation dataset, Set 5 was created </a:t>
            </a:r>
            <a:r>
              <a:rPr lang="en-MY" sz="2000" b="0" i="0" dirty="0">
                <a:solidFill>
                  <a:srgbClr val="000000"/>
                </a:solidFill>
                <a:effectLst/>
                <a:latin typeface="CIDFont+F1"/>
              </a:rPr>
              <a:t>by leveraging on image processing. Centred around colour contrast and illumination augmentation as opposed to commonly used geometric augmentation. This aims to improve the developed solution’s generalization capability.</a:t>
            </a:r>
            <a:r>
              <a:rPr lang="en-MY" sz="2000" dirty="0"/>
              <a:t> </a:t>
            </a:r>
          </a:p>
          <a:p>
            <a:r>
              <a:rPr lang="en-MY" sz="2000" b="0" i="0" dirty="0">
                <a:solidFill>
                  <a:srgbClr val="000000"/>
                </a:solidFill>
                <a:effectLst/>
                <a:highlight>
                  <a:srgbClr val="FFFF00"/>
                </a:highlight>
                <a:latin typeface="CIDFont+F1"/>
              </a:rPr>
              <a:t>A total of 91 CNN models were </a:t>
            </a:r>
            <a:r>
              <a:rPr lang="en-MY" sz="2000" b="0" i="0" dirty="0">
                <a:solidFill>
                  <a:srgbClr val="000000"/>
                </a:solidFill>
                <a:effectLst/>
                <a:latin typeface="CIDFont+F1"/>
              </a:rPr>
              <a:t>developed and this was broken down into 2 stages of Stage 1 and Stage 2. The CNN solution development encompassed various network architectures, transfer learning techniques, mode of solutions, network architecture</a:t>
            </a:r>
            <a:r>
              <a:rPr lang="en-MY" sz="2000" dirty="0"/>
              <a:t> </a:t>
            </a:r>
          </a:p>
          <a:p>
            <a:r>
              <a:rPr lang="en-MY" sz="2000" b="0" i="0" dirty="0">
                <a:solidFill>
                  <a:srgbClr val="000000"/>
                </a:solidFill>
                <a:effectLst/>
                <a:highlight>
                  <a:srgbClr val="FFFF00"/>
                </a:highlight>
                <a:latin typeface="CIDFont+F1"/>
              </a:rPr>
              <a:t>Best model in terms of generalization is the Ensemble model of architecture. </a:t>
            </a:r>
          </a:p>
        </p:txBody>
      </p:sp>
    </p:spTree>
    <p:extLst>
      <p:ext uri="{BB962C8B-B14F-4D97-AF65-F5344CB8AC3E}">
        <p14:creationId xmlns:p14="http://schemas.microsoft.com/office/powerpoint/2010/main" val="1532272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9587-6693-19C8-4C7D-DBBF600727B7}"/>
              </a:ext>
            </a:extLst>
          </p:cNvPr>
          <p:cNvSpPr>
            <a:spLocks noGrp="1"/>
          </p:cNvSpPr>
          <p:nvPr>
            <p:ph type="title"/>
          </p:nvPr>
        </p:nvSpPr>
        <p:spPr/>
        <p:txBody>
          <a:bodyPr/>
          <a:lstStyle/>
          <a:p>
            <a:r>
              <a:rPr lang="en-MY" dirty="0"/>
              <a:t>Limitations</a:t>
            </a:r>
          </a:p>
        </p:txBody>
      </p:sp>
      <p:sp>
        <p:nvSpPr>
          <p:cNvPr id="3" name="Content Placeholder 2">
            <a:extLst>
              <a:ext uri="{FF2B5EF4-FFF2-40B4-BE49-F238E27FC236}">
                <a16:creationId xmlns:a16="http://schemas.microsoft.com/office/drawing/2014/main" id="{F6A56E2D-0951-8941-671C-014134FF3961}"/>
              </a:ext>
            </a:extLst>
          </p:cNvPr>
          <p:cNvSpPr>
            <a:spLocks noGrp="1"/>
          </p:cNvSpPr>
          <p:nvPr>
            <p:ph idx="1"/>
          </p:nvPr>
        </p:nvSpPr>
        <p:spPr>
          <a:xfrm>
            <a:off x="838200" y="1825625"/>
            <a:ext cx="10515600" cy="2570206"/>
          </a:xfrm>
        </p:spPr>
        <p:txBody>
          <a:bodyPr>
            <a:normAutofit/>
          </a:bodyPr>
          <a:lstStyle/>
          <a:p>
            <a:r>
              <a:rPr lang="en-MY" sz="2000" dirty="0">
                <a:solidFill>
                  <a:srgbClr val="000000"/>
                </a:solidFill>
                <a:highlight>
                  <a:srgbClr val="FFFF00"/>
                </a:highlight>
                <a:latin typeface="CIDFont+F1"/>
              </a:rPr>
              <a:t>A</a:t>
            </a:r>
            <a:r>
              <a:rPr lang="en-MY" sz="2000" b="0" i="0" dirty="0">
                <a:solidFill>
                  <a:srgbClr val="000000"/>
                </a:solidFill>
                <a:effectLst/>
                <a:highlight>
                  <a:srgbClr val="FFFF00"/>
                </a:highlight>
                <a:latin typeface="CIDFont+F1"/>
              </a:rPr>
              <a:t>utomate the entire developed methodology </a:t>
            </a:r>
            <a:r>
              <a:rPr lang="en-MY" sz="2000" b="0" i="0" dirty="0">
                <a:solidFill>
                  <a:srgbClr val="000000"/>
                </a:solidFill>
                <a:effectLst/>
                <a:latin typeface="CIDFont+F1"/>
              </a:rPr>
              <a:t>and CNN solution into a Machine Learning pipeline that can be packaged, deployed, and tested in real life applications.</a:t>
            </a:r>
            <a:r>
              <a:rPr lang="en-MY" sz="2000" dirty="0"/>
              <a:t> </a:t>
            </a:r>
          </a:p>
          <a:p>
            <a:r>
              <a:rPr lang="en-MY" sz="2000" b="0" i="0" dirty="0">
                <a:solidFill>
                  <a:srgbClr val="000000"/>
                </a:solidFill>
                <a:effectLst/>
                <a:latin typeface="CIDFont+F1"/>
              </a:rPr>
              <a:t>Increas</a:t>
            </a:r>
            <a:r>
              <a:rPr lang="en-MY" sz="2000" dirty="0">
                <a:solidFill>
                  <a:srgbClr val="000000"/>
                </a:solidFill>
                <a:latin typeface="CIDFont+F1"/>
              </a:rPr>
              <a:t>e </a:t>
            </a:r>
            <a:r>
              <a:rPr lang="en-MY" sz="2000" b="0" i="0" dirty="0">
                <a:solidFill>
                  <a:srgbClr val="000000"/>
                </a:solidFill>
                <a:effectLst/>
                <a:latin typeface="CIDFont+F1"/>
              </a:rPr>
              <a:t>the number of classes or diseases to detect. </a:t>
            </a:r>
          </a:p>
          <a:p>
            <a:r>
              <a:rPr lang="en-MY" sz="2000" b="0" i="0" dirty="0">
                <a:solidFill>
                  <a:srgbClr val="000000"/>
                </a:solidFill>
                <a:effectLst/>
                <a:latin typeface="CIDFont+F1"/>
              </a:rPr>
              <a:t>More research should be poured into exploring and studying even more techniques especially those that are prominent in the medical imaging domain. </a:t>
            </a:r>
          </a:p>
          <a:p>
            <a:r>
              <a:rPr lang="en-MY" sz="2000" b="0" i="0" dirty="0">
                <a:solidFill>
                  <a:srgbClr val="000000"/>
                </a:solidFill>
                <a:effectLst/>
                <a:latin typeface="CIDFont+F1"/>
              </a:rPr>
              <a:t>Extending detection to localisation of these lesions within an image using object</a:t>
            </a:r>
            <a:br>
              <a:rPr lang="en-MY" sz="2000" b="0" i="0" dirty="0">
                <a:solidFill>
                  <a:srgbClr val="000000"/>
                </a:solidFill>
                <a:effectLst/>
                <a:latin typeface="CIDFont+F1"/>
              </a:rPr>
            </a:br>
            <a:r>
              <a:rPr lang="en-MY" sz="2000" b="0" i="0" dirty="0">
                <a:solidFill>
                  <a:srgbClr val="000000"/>
                </a:solidFill>
                <a:effectLst/>
                <a:latin typeface="CIDFont+F1"/>
              </a:rPr>
              <a:t>detection models such as YOLO, Single Shot Detection and </a:t>
            </a:r>
            <a:r>
              <a:rPr lang="en-MY" sz="2000" b="0" i="0" dirty="0" err="1">
                <a:solidFill>
                  <a:srgbClr val="000000"/>
                </a:solidFill>
                <a:effectLst/>
                <a:latin typeface="CIDFont+F1"/>
              </a:rPr>
              <a:t>FasterRNN</a:t>
            </a:r>
            <a:r>
              <a:rPr lang="en-MY" sz="2000" b="0" i="0" dirty="0">
                <a:solidFill>
                  <a:srgbClr val="000000"/>
                </a:solidFill>
                <a:effectLst/>
                <a:latin typeface="CIDFont+F1"/>
              </a:rPr>
              <a:t>. </a:t>
            </a:r>
            <a:endParaRPr lang="en-MY" sz="2000" dirty="0"/>
          </a:p>
        </p:txBody>
      </p:sp>
    </p:spTree>
    <p:extLst>
      <p:ext uri="{BB962C8B-B14F-4D97-AF65-F5344CB8AC3E}">
        <p14:creationId xmlns:p14="http://schemas.microsoft.com/office/powerpoint/2010/main" val="3451197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ECF5-1A0F-091A-111C-92698108C4B5}"/>
              </a:ext>
            </a:extLst>
          </p:cNvPr>
          <p:cNvSpPr>
            <a:spLocks noGrp="1"/>
          </p:cNvSpPr>
          <p:nvPr>
            <p:ph type="title"/>
          </p:nvPr>
        </p:nvSpPr>
        <p:spPr>
          <a:xfrm>
            <a:off x="947256" y="2766218"/>
            <a:ext cx="10515600" cy="1325563"/>
          </a:xfrm>
        </p:spPr>
        <p:txBody>
          <a:bodyPr/>
          <a:lstStyle/>
          <a:p>
            <a:pPr algn="ctr"/>
            <a:r>
              <a:rPr lang="en-MY" dirty="0"/>
              <a:t>THANK YOU</a:t>
            </a:r>
            <a:br>
              <a:rPr lang="en-MY" dirty="0"/>
            </a:br>
            <a:r>
              <a:rPr lang="en-MY" dirty="0"/>
              <a:t>Q&amp;A</a:t>
            </a:r>
          </a:p>
        </p:txBody>
      </p:sp>
    </p:spTree>
    <p:extLst>
      <p:ext uri="{BB962C8B-B14F-4D97-AF65-F5344CB8AC3E}">
        <p14:creationId xmlns:p14="http://schemas.microsoft.com/office/powerpoint/2010/main" val="2923692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9C2B-7FB9-864C-E81D-7E1E95949934}"/>
              </a:ext>
            </a:extLst>
          </p:cNvPr>
          <p:cNvSpPr>
            <a:spLocks noGrp="1"/>
          </p:cNvSpPr>
          <p:nvPr>
            <p:ph type="title"/>
          </p:nvPr>
        </p:nvSpPr>
        <p:spPr>
          <a:xfrm>
            <a:off x="838200" y="370544"/>
            <a:ext cx="10515600" cy="985503"/>
          </a:xfrm>
        </p:spPr>
        <p:txBody>
          <a:bodyPr/>
          <a:lstStyle/>
          <a:p>
            <a:r>
              <a:rPr lang="en-MY" dirty="0"/>
              <a:t>Problem Statements</a:t>
            </a:r>
          </a:p>
        </p:txBody>
      </p:sp>
      <p:sp>
        <p:nvSpPr>
          <p:cNvPr id="4" name="TextBox 3">
            <a:extLst>
              <a:ext uri="{FF2B5EF4-FFF2-40B4-BE49-F238E27FC236}">
                <a16:creationId xmlns:a16="http://schemas.microsoft.com/office/drawing/2014/main" id="{85CE720A-B6B7-9A4C-09BA-18FAF4F0365D}"/>
              </a:ext>
            </a:extLst>
          </p:cNvPr>
          <p:cNvSpPr txBox="1"/>
          <p:nvPr/>
        </p:nvSpPr>
        <p:spPr>
          <a:xfrm>
            <a:off x="2088859" y="1880681"/>
            <a:ext cx="10008066" cy="707886"/>
          </a:xfrm>
          <a:prstGeom prst="rect">
            <a:avLst/>
          </a:prstGeom>
          <a:noFill/>
        </p:spPr>
        <p:txBody>
          <a:bodyPr wrap="square" rtlCol="0">
            <a:spAutoFit/>
          </a:bodyPr>
          <a:lstStyle/>
          <a:p>
            <a:r>
              <a:rPr lang="en-MY" sz="2000" b="0" i="0" dirty="0">
                <a:solidFill>
                  <a:srgbClr val="000000"/>
                </a:solidFill>
                <a:effectLst/>
                <a:latin typeface="CIDFont+F1"/>
              </a:rPr>
              <a:t>Besides Self-developed Transfer </a:t>
            </a:r>
            <a:r>
              <a:rPr lang="en-MY" sz="2000" dirty="0">
                <a:solidFill>
                  <a:srgbClr val="000000"/>
                </a:solidFill>
                <a:latin typeface="CIDFont+F1"/>
              </a:rPr>
              <a:t>L</a:t>
            </a:r>
            <a:r>
              <a:rPr lang="en-MY" sz="2000" b="0" i="0" dirty="0">
                <a:solidFill>
                  <a:srgbClr val="000000"/>
                </a:solidFill>
                <a:effectLst/>
                <a:latin typeface="CIDFont+F1"/>
              </a:rPr>
              <a:t>earning </a:t>
            </a:r>
            <a:r>
              <a:rPr lang="en-MY" sz="2000" dirty="0">
                <a:solidFill>
                  <a:srgbClr val="000000"/>
                </a:solidFill>
                <a:latin typeface="CIDFont+F1"/>
              </a:rPr>
              <a:t>F</a:t>
            </a:r>
            <a:r>
              <a:rPr lang="en-MY" sz="2000" b="0" i="0" dirty="0">
                <a:solidFill>
                  <a:srgbClr val="000000"/>
                </a:solidFill>
                <a:effectLst/>
                <a:latin typeface="CIDFont+F1"/>
              </a:rPr>
              <a:t>eature </a:t>
            </a:r>
            <a:r>
              <a:rPr lang="en-MY" sz="2000" dirty="0">
                <a:solidFill>
                  <a:srgbClr val="000000"/>
                </a:solidFill>
                <a:latin typeface="CIDFont+F1"/>
              </a:rPr>
              <a:t>E</a:t>
            </a:r>
            <a:r>
              <a:rPr lang="en-MY" sz="2000" b="0" i="0" dirty="0">
                <a:solidFill>
                  <a:srgbClr val="000000"/>
                </a:solidFill>
                <a:effectLst/>
                <a:latin typeface="CIDFont+F1"/>
              </a:rPr>
              <a:t>xtraction architectures, there is a </a:t>
            </a:r>
            <a:r>
              <a:rPr lang="en-MY" sz="2000" b="0" i="0" dirty="0">
                <a:solidFill>
                  <a:srgbClr val="000000"/>
                </a:solidFill>
                <a:effectLst/>
                <a:highlight>
                  <a:srgbClr val="FFFF00"/>
                </a:highlight>
                <a:latin typeface="CIDFont+F1"/>
              </a:rPr>
              <a:t>lack of work exploring transfer learning fine tuning and ensemble model development techniques</a:t>
            </a:r>
            <a:r>
              <a:rPr lang="en-MY" sz="2000" b="0" i="0" dirty="0">
                <a:solidFill>
                  <a:srgbClr val="000000"/>
                </a:solidFill>
                <a:effectLst/>
                <a:latin typeface="CIDFont+F1"/>
              </a:rPr>
              <a:t>.</a:t>
            </a:r>
            <a:r>
              <a:rPr lang="en-MY" sz="2000" dirty="0"/>
              <a:t> </a:t>
            </a:r>
          </a:p>
        </p:txBody>
      </p:sp>
      <p:sp>
        <p:nvSpPr>
          <p:cNvPr id="5" name="TextBox 4">
            <a:extLst>
              <a:ext uri="{FF2B5EF4-FFF2-40B4-BE49-F238E27FC236}">
                <a16:creationId xmlns:a16="http://schemas.microsoft.com/office/drawing/2014/main" id="{CDEAA54F-484D-F6C4-4080-264EB0C3825E}"/>
              </a:ext>
            </a:extLst>
          </p:cNvPr>
          <p:cNvSpPr txBox="1"/>
          <p:nvPr/>
        </p:nvSpPr>
        <p:spPr>
          <a:xfrm>
            <a:off x="369116" y="3275973"/>
            <a:ext cx="10008066" cy="1323439"/>
          </a:xfrm>
          <a:prstGeom prst="rect">
            <a:avLst/>
          </a:prstGeom>
          <a:noFill/>
        </p:spPr>
        <p:txBody>
          <a:bodyPr wrap="square" rtlCol="0">
            <a:spAutoFit/>
          </a:bodyPr>
          <a:lstStyle/>
          <a:p>
            <a:r>
              <a:rPr lang="en-MY" sz="2000" dirty="0">
                <a:solidFill>
                  <a:srgbClr val="000000"/>
                </a:solidFill>
                <a:highlight>
                  <a:srgbClr val="FFFF00"/>
                </a:highlight>
                <a:latin typeface="CIDFont+F1"/>
              </a:rPr>
              <a:t>L</a:t>
            </a:r>
            <a:r>
              <a:rPr lang="en-MY" sz="2000" b="0" i="0" dirty="0">
                <a:solidFill>
                  <a:srgbClr val="000000"/>
                </a:solidFill>
                <a:effectLst/>
                <a:highlight>
                  <a:srgbClr val="FFFF00"/>
                </a:highlight>
                <a:latin typeface="CIDFont+F1"/>
              </a:rPr>
              <a:t>ack of work studying how image processing enhancement can be leveraged </a:t>
            </a:r>
            <a:r>
              <a:rPr lang="en-MY" sz="2000" b="0" i="0" dirty="0">
                <a:solidFill>
                  <a:srgbClr val="000000"/>
                </a:solidFill>
                <a:effectLst/>
                <a:latin typeface="CIDFont+F1"/>
              </a:rPr>
              <a:t>as a pre-processing step. </a:t>
            </a:r>
            <a:r>
              <a:rPr lang="en-MY" sz="2000" dirty="0">
                <a:solidFill>
                  <a:srgbClr val="000000"/>
                </a:solidFill>
                <a:latin typeface="CIDFont+F1"/>
              </a:rPr>
              <a:t>Present works only focus on very high level image processing such as simple Gaussian blurring and Laplacian sharpening. Not much focus on colour, contrast and illumination enhancement. </a:t>
            </a:r>
            <a:endParaRPr lang="en-MY" sz="2000" dirty="0"/>
          </a:p>
        </p:txBody>
      </p:sp>
      <p:sp>
        <p:nvSpPr>
          <p:cNvPr id="6" name="TextBox 5">
            <a:extLst>
              <a:ext uri="{FF2B5EF4-FFF2-40B4-BE49-F238E27FC236}">
                <a16:creationId xmlns:a16="http://schemas.microsoft.com/office/drawing/2014/main" id="{2590070A-00E1-7EC0-D4F2-451102955355}"/>
              </a:ext>
            </a:extLst>
          </p:cNvPr>
          <p:cNvSpPr txBox="1"/>
          <p:nvPr/>
        </p:nvSpPr>
        <p:spPr>
          <a:xfrm>
            <a:off x="2088859" y="5286818"/>
            <a:ext cx="10008066" cy="707886"/>
          </a:xfrm>
          <a:prstGeom prst="rect">
            <a:avLst/>
          </a:prstGeom>
          <a:noFill/>
        </p:spPr>
        <p:txBody>
          <a:bodyPr wrap="square" rtlCol="0">
            <a:spAutoFit/>
          </a:bodyPr>
          <a:lstStyle/>
          <a:p>
            <a:r>
              <a:rPr lang="en-MY" sz="2000" b="0" i="0" dirty="0">
                <a:solidFill>
                  <a:srgbClr val="000000"/>
                </a:solidFill>
                <a:effectLst/>
                <a:latin typeface="CIDFont+F1"/>
              </a:rPr>
              <a:t>Augmentation techniques used are only geometric augmentation techniques. </a:t>
            </a:r>
            <a:r>
              <a:rPr lang="en-MY" sz="2000" b="0" i="0" dirty="0">
                <a:solidFill>
                  <a:srgbClr val="000000"/>
                </a:solidFill>
                <a:effectLst/>
                <a:highlight>
                  <a:srgbClr val="FFFF00"/>
                </a:highlight>
                <a:latin typeface="CIDFont+F1"/>
              </a:rPr>
              <a:t>There is a</a:t>
            </a:r>
            <a:br>
              <a:rPr lang="en-MY" sz="2000" b="0" i="0" dirty="0">
                <a:solidFill>
                  <a:srgbClr val="000000"/>
                </a:solidFill>
                <a:effectLst/>
                <a:highlight>
                  <a:srgbClr val="FFFF00"/>
                </a:highlight>
                <a:latin typeface="CIDFont+F1"/>
              </a:rPr>
            </a:br>
            <a:r>
              <a:rPr lang="en-MY" sz="2000" b="0" i="0" dirty="0">
                <a:solidFill>
                  <a:srgbClr val="000000"/>
                </a:solidFill>
                <a:effectLst/>
                <a:highlight>
                  <a:srgbClr val="FFFF00"/>
                </a:highlight>
                <a:latin typeface="CIDFont+F1"/>
              </a:rPr>
              <a:t>lack of techniques that manipulate the image in terms of contrast, colour and illumination</a:t>
            </a:r>
            <a:r>
              <a:rPr lang="en-MY" sz="2000" b="0" i="0" dirty="0">
                <a:solidFill>
                  <a:srgbClr val="000000"/>
                </a:solidFill>
                <a:effectLst/>
                <a:latin typeface="CIDFont+F1"/>
              </a:rPr>
              <a:t>.</a:t>
            </a:r>
            <a:r>
              <a:rPr lang="en-MY" sz="2000" dirty="0"/>
              <a:t> </a:t>
            </a:r>
          </a:p>
        </p:txBody>
      </p:sp>
      <p:sp>
        <p:nvSpPr>
          <p:cNvPr id="3" name="TextBox 2">
            <a:extLst>
              <a:ext uri="{FF2B5EF4-FFF2-40B4-BE49-F238E27FC236}">
                <a16:creationId xmlns:a16="http://schemas.microsoft.com/office/drawing/2014/main" id="{A08499A7-4A1D-C40F-4BB2-4A28AD46CE99}"/>
              </a:ext>
            </a:extLst>
          </p:cNvPr>
          <p:cNvSpPr txBox="1"/>
          <p:nvPr/>
        </p:nvSpPr>
        <p:spPr>
          <a:xfrm>
            <a:off x="1208014" y="2049958"/>
            <a:ext cx="343949" cy="477054"/>
          </a:xfrm>
          <a:prstGeom prst="rect">
            <a:avLst/>
          </a:prstGeom>
          <a:solidFill>
            <a:srgbClr val="00B0F0"/>
          </a:solidFill>
        </p:spPr>
        <p:txBody>
          <a:bodyPr wrap="square" rtlCol="0">
            <a:spAutoFit/>
          </a:bodyPr>
          <a:lstStyle/>
          <a:p>
            <a:r>
              <a:rPr lang="en-MY" sz="2500" dirty="0"/>
              <a:t>1</a:t>
            </a:r>
          </a:p>
        </p:txBody>
      </p:sp>
      <p:sp>
        <p:nvSpPr>
          <p:cNvPr id="7" name="TextBox 6">
            <a:extLst>
              <a:ext uri="{FF2B5EF4-FFF2-40B4-BE49-F238E27FC236}">
                <a16:creationId xmlns:a16="http://schemas.microsoft.com/office/drawing/2014/main" id="{3533A6FD-129B-1B18-70B6-E480E5C96A0A}"/>
              </a:ext>
            </a:extLst>
          </p:cNvPr>
          <p:cNvSpPr txBox="1"/>
          <p:nvPr/>
        </p:nvSpPr>
        <p:spPr>
          <a:xfrm>
            <a:off x="10554748" y="3613212"/>
            <a:ext cx="343949" cy="477054"/>
          </a:xfrm>
          <a:prstGeom prst="rect">
            <a:avLst/>
          </a:prstGeom>
          <a:solidFill>
            <a:srgbClr val="00B0F0"/>
          </a:solidFill>
        </p:spPr>
        <p:txBody>
          <a:bodyPr wrap="square" rtlCol="0">
            <a:spAutoFit/>
          </a:bodyPr>
          <a:lstStyle/>
          <a:p>
            <a:r>
              <a:rPr lang="en-MY" sz="2500" dirty="0"/>
              <a:t>2</a:t>
            </a:r>
          </a:p>
        </p:txBody>
      </p:sp>
      <p:sp>
        <p:nvSpPr>
          <p:cNvPr id="8" name="TextBox 7">
            <a:extLst>
              <a:ext uri="{FF2B5EF4-FFF2-40B4-BE49-F238E27FC236}">
                <a16:creationId xmlns:a16="http://schemas.microsoft.com/office/drawing/2014/main" id="{D74F4BB4-9789-6A2D-DF38-A868B3191CC0}"/>
              </a:ext>
            </a:extLst>
          </p:cNvPr>
          <p:cNvSpPr txBox="1"/>
          <p:nvPr/>
        </p:nvSpPr>
        <p:spPr>
          <a:xfrm>
            <a:off x="864065" y="5456095"/>
            <a:ext cx="343949" cy="477054"/>
          </a:xfrm>
          <a:prstGeom prst="rect">
            <a:avLst/>
          </a:prstGeom>
          <a:solidFill>
            <a:srgbClr val="00B0F0"/>
          </a:solidFill>
        </p:spPr>
        <p:txBody>
          <a:bodyPr wrap="square" rtlCol="0">
            <a:spAutoFit/>
          </a:bodyPr>
          <a:lstStyle/>
          <a:p>
            <a:r>
              <a:rPr lang="en-MY" sz="2500" dirty="0"/>
              <a:t>3</a:t>
            </a:r>
          </a:p>
        </p:txBody>
      </p:sp>
    </p:spTree>
    <p:extLst>
      <p:ext uri="{BB962C8B-B14F-4D97-AF65-F5344CB8AC3E}">
        <p14:creationId xmlns:p14="http://schemas.microsoft.com/office/powerpoint/2010/main" val="1956289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7A3CC-ACDE-A318-F7E0-6E09A78310CC}"/>
              </a:ext>
            </a:extLst>
          </p:cNvPr>
          <p:cNvSpPr>
            <a:spLocks noGrp="1"/>
          </p:cNvSpPr>
          <p:nvPr>
            <p:ph type="title"/>
          </p:nvPr>
        </p:nvSpPr>
        <p:spPr>
          <a:xfrm>
            <a:off x="838200" y="164740"/>
            <a:ext cx="10515600" cy="741127"/>
          </a:xfrm>
        </p:spPr>
        <p:txBody>
          <a:bodyPr/>
          <a:lstStyle/>
          <a:p>
            <a:r>
              <a:rPr lang="en-MY" dirty="0"/>
              <a:t>Aim</a:t>
            </a:r>
          </a:p>
        </p:txBody>
      </p:sp>
      <p:sp>
        <p:nvSpPr>
          <p:cNvPr id="4" name="TextBox 3">
            <a:extLst>
              <a:ext uri="{FF2B5EF4-FFF2-40B4-BE49-F238E27FC236}">
                <a16:creationId xmlns:a16="http://schemas.microsoft.com/office/drawing/2014/main" id="{12766F07-B1F7-0CFE-C39C-9D7D75441420}"/>
              </a:ext>
            </a:extLst>
          </p:cNvPr>
          <p:cNvSpPr txBox="1"/>
          <p:nvPr/>
        </p:nvSpPr>
        <p:spPr>
          <a:xfrm>
            <a:off x="838200" y="899608"/>
            <a:ext cx="10008066" cy="646331"/>
          </a:xfrm>
          <a:prstGeom prst="rect">
            <a:avLst/>
          </a:prstGeom>
          <a:noFill/>
        </p:spPr>
        <p:txBody>
          <a:bodyPr wrap="square" rtlCol="0">
            <a:spAutoFit/>
          </a:bodyPr>
          <a:lstStyle/>
          <a:p>
            <a:r>
              <a:rPr lang="en-MY" dirty="0">
                <a:solidFill>
                  <a:srgbClr val="000000"/>
                </a:solidFill>
                <a:highlight>
                  <a:srgbClr val="FFFF00"/>
                </a:highlight>
                <a:latin typeface="CIDFont+F1"/>
              </a:rPr>
              <a:t>D</a:t>
            </a:r>
            <a:r>
              <a:rPr lang="en-MY" sz="1800" b="0" i="0" dirty="0">
                <a:solidFill>
                  <a:srgbClr val="000000"/>
                </a:solidFill>
                <a:effectLst/>
                <a:highlight>
                  <a:srgbClr val="FFFF00"/>
                </a:highlight>
                <a:latin typeface="CIDFont+F1"/>
              </a:rPr>
              <a:t>esign and develop a generalized multiclass CNN classification algorithm to be used in CAD system for diagnosis of various GI tract diseases</a:t>
            </a:r>
            <a:r>
              <a:rPr lang="en-MY" sz="1800" b="0" i="0" dirty="0">
                <a:solidFill>
                  <a:srgbClr val="000000"/>
                </a:solidFill>
                <a:effectLst/>
                <a:latin typeface="CIDFont+F1"/>
              </a:rPr>
              <a:t> by analysing WCE GI tract images with varying tract lining lesions.</a:t>
            </a:r>
            <a:r>
              <a:rPr lang="en-MY" dirty="0"/>
              <a:t> </a:t>
            </a:r>
          </a:p>
        </p:txBody>
      </p:sp>
      <p:sp>
        <p:nvSpPr>
          <p:cNvPr id="5" name="Title 1">
            <a:extLst>
              <a:ext uri="{FF2B5EF4-FFF2-40B4-BE49-F238E27FC236}">
                <a16:creationId xmlns:a16="http://schemas.microsoft.com/office/drawing/2014/main" id="{6D93DA9C-7998-718E-AB66-B81FC2874B02}"/>
              </a:ext>
            </a:extLst>
          </p:cNvPr>
          <p:cNvSpPr txBox="1">
            <a:spLocks/>
          </p:cNvSpPr>
          <p:nvPr/>
        </p:nvSpPr>
        <p:spPr>
          <a:xfrm>
            <a:off x="772487" y="1788384"/>
            <a:ext cx="10515600" cy="6621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dirty="0"/>
              <a:t>Objectives</a:t>
            </a:r>
          </a:p>
        </p:txBody>
      </p:sp>
      <p:sp>
        <p:nvSpPr>
          <p:cNvPr id="6" name="TextBox 5">
            <a:extLst>
              <a:ext uri="{FF2B5EF4-FFF2-40B4-BE49-F238E27FC236}">
                <a16:creationId xmlns:a16="http://schemas.microsoft.com/office/drawing/2014/main" id="{B414E782-16E9-96F5-53AF-CFEE51F595BA}"/>
              </a:ext>
            </a:extLst>
          </p:cNvPr>
          <p:cNvSpPr txBox="1"/>
          <p:nvPr/>
        </p:nvSpPr>
        <p:spPr>
          <a:xfrm>
            <a:off x="1618376" y="2730682"/>
            <a:ext cx="9811623" cy="923330"/>
          </a:xfrm>
          <a:prstGeom prst="rect">
            <a:avLst/>
          </a:prstGeom>
          <a:noFill/>
          <a:ln w="19050">
            <a:solidFill>
              <a:srgbClr val="FF0000"/>
            </a:solidFill>
          </a:ln>
        </p:spPr>
        <p:txBody>
          <a:bodyPr wrap="square" rtlCol="0">
            <a:spAutoFit/>
          </a:bodyPr>
          <a:lstStyle/>
          <a:p>
            <a:r>
              <a:rPr lang="en-MY" sz="1800" b="0" i="0" dirty="0">
                <a:solidFill>
                  <a:srgbClr val="000000"/>
                </a:solidFill>
                <a:effectLst/>
                <a:latin typeface="CIDFont+F1"/>
              </a:rPr>
              <a:t>To </a:t>
            </a:r>
            <a:r>
              <a:rPr lang="en-MY" sz="1800" b="0" i="0" dirty="0">
                <a:solidFill>
                  <a:srgbClr val="000000"/>
                </a:solidFill>
                <a:effectLst/>
                <a:highlight>
                  <a:srgbClr val="FFFF00"/>
                </a:highlight>
                <a:latin typeface="CIDFont+F1"/>
              </a:rPr>
              <a:t>research, design and develop suitable CNN classification models to diagnose various</a:t>
            </a:r>
            <a:br>
              <a:rPr lang="en-MY" sz="1800" b="0" i="0" dirty="0">
                <a:solidFill>
                  <a:srgbClr val="000000"/>
                </a:solidFill>
                <a:effectLst/>
                <a:highlight>
                  <a:srgbClr val="FFFF00"/>
                </a:highlight>
                <a:latin typeface="CIDFont+F1"/>
              </a:rPr>
            </a:br>
            <a:r>
              <a:rPr lang="en-MY" sz="1800" b="0" i="0" dirty="0">
                <a:solidFill>
                  <a:srgbClr val="000000"/>
                </a:solidFill>
                <a:effectLst/>
                <a:highlight>
                  <a:srgbClr val="FFFF00"/>
                </a:highlight>
                <a:latin typeface="CIDFont+F1"/>
              </a:rPr>
              <a:t>GI tract diseases </a:t>
            </a:r>
            <a:r>
              <a:rPr lang="en-MY" sz="1800" b="0" i="0" dirty="0">
                <a:solidFill>
                  <a:srgbClr val="000000"/>
                </a:solidFill>
                <a:effectLst/>
                <a:latin typeface="CIDFont+F1"/>
              </a:rPr>
              <a:t>based on analysis of WCE images. This encompasses basic model</a:t>
            </a:r>
            <a:br>
              <a:rPr lang="en-MY" sz="1800" b="0" i="0" dirty="0">
                <a:solidFill>
                  <a:srgbClr val="000000"/>
                </a:solidFill>
                <a:effectLst/>
                <a:latin typeface="CIDFont+F1"/>
              </a:rPr>
            </a:br>
            <a:r>
              <a:rPr lang="en-MY" sz="1800" b="0" i="0" dirty="0">
                <a:solidFill>
                  <a:srgbClr val="000000"/>
                </a:solidFill>
                <a:effectLst/>
                <a:latin typeface="CIDFont+F1"/>
              </a:rPr>
              <a:t>design, framework selection, architectures, and parameter tuning.</a:t>
            </a:r>
            <a:r>
              <a:rPr lang="en-MY" dirty="0"/>
              <a:t> </a:t>
            </a:r>
          </a:p>
        </p:txBody>
      </p:sp>
      <p:sp>
        <p:nvSpPr>
          <p:cNvPr id="7" name="TextBox 6">
            <a:extLst>
              <a:ext uri="{FF2B5EF4-FFF2-40B4-BE49-F238E27FC236}">
                <a16:creationId xmlns:a16="http://schemas.microsoft.com/office/drawing/2014/main" id="{E058F76D-E464-85DC-2604-89DA1E902554}"/>
              </a:ext>
            </a:extLst>
          </p:cNvPr>
          <p:cNvSpPr txBox="1"/>
          <p:nvPr/>
        </p:nvSpPr>
        <p:spPr>
          <a:xfrm>
            <a:off x="1600200" y="3783760"/>
            <a:ext cx="9829799" cy="923330"/>
          </a:xfrm>
          <a:prstGeom prst="rect">
            <a:avLst/>
          </a:prstGeom>
          <a:noFill/>
          <a:ln w="19050">
            <a:solidFill>
              <a:srgbClr val="FF0000"/>
            </a:solidFill>
          </a:ln>
        </p:spPr>
        <p:txBody>
          <a:bodyPr wrap="square" rtlCol="0">
            <a:spAutoFit/>
          </a:bodyPr>
          <a:lstStyle/>
          <a:p>
            <a:r>
              <a:rPr lang="en-MY" sz="1800" b="0" i="0" dirty="0">
                <a:solidFill>
                  <a:srgbClr val="000000"/>
                </a:solidFill>
                <a:effectLst/>
                <a:latin typeface="CIDFont+F1"/>
              </a:rPr>
              <a:t>To research, </a:t>
            </a:r>
            <a:r>
              <a:rPr lang="en-MY" sz="1800" b="0" i="0" dirty="0">
                <a:solidFill>
                  <a:srgbClr val="000000"/>
                </a:solidFill>
                <a:effectLst/>
                <a:highlight>
                  <a:srgbClr val="FFFF00"/>
                </a:highlight>
                <a:latin typeface="CIDFont+F1"/>
              </a:rPr>
              <a:t>design and develop suitable image processing enhancement techniques </a:t>
            </a:r>
            <a:r>
              <a:rPr lang="en-MY" sz="1800" b="0" i="0" dirty="0">
                <a:solidFill>
                  <a:srgbClr val="000000"/>
                </a:solidFill>
                <a:effectLst/>
                <a:latin typeface="CIDFont+F1"/>
              </a:rPr>
              <a:t>as</a:t>
            </a:r>
            <a:br>
              <a:rPr lang="en-MY" sz="1800" b="0" i="0" dirty="0">
                <a:solidFill>
                  <a:srgbClr val="000000"/>
                </a:solidFill>
                <a:effectLst/>
                <a:latin typeface="CIDFont+F1"/>
              </a:rPr>
            </a:br>
            <a:r>
              <a:rPr lang="en-MY" sz="1800" b="0" i="0" dirty="0">
                <a:solidFill>
                  <a:srgbClr val="000000"/>
                </a:solidFill>
                <a:effectLst/>
                <a:latin typeface="CIDFont+F1"/>
              </a:rPr>
              <a:t>a pre-processing step to enhance the quality features in the raw images to further</a:t>
            </a:r>
            <a:br>
              <a:rPr lang="en-MY" sz="1800" b="0" i="0" dirty="0">
                <a:solidFill>
                  <a:srgbClr val="000000"/>
                </a:solidFill>
                <a:effectLst/>
                <a:latin typeface="CIDFont+F1"/>
              </a:rPr>
            </a:br>
            <a:r>
              <a:rPr lang="en-MY" sz="1800" b="0" i="0" dirty="0">
                <a:solidFill>
                  <a:srgbClr val="000000"/>
                </a:solidFill>
                <a:effectLst/>
                <a:latin typeface="CIDFont+F1"/>
              </a:rPr>
              <a:t>improve the performance of the developed solution.</a:t>
            </a:r>
            <a:r>
              <a:rPr lang="en-MY" dirty="0"/>
              <a:t> </a:t>
            </a:r>
          </a:p>
        </p:txBody>
      </p:sp>
      <p:sp>
        <p:nvSpPr>
          <p:cNvPr id="8" name="TextBox 7">
            <a:extLst>
              <a:ext uri="{FF2B5EF4-FFF2-40B4-BE49-F238E27FC236}">
                <a16:creationId xmlns:a16="http://schemas.microsoft.com/office/drawing/2014/main" id="{B0B278CA-48C8-D564-6965-F12D59AF64C4}"/>
              </a:ext>
            </a:extLst>
          </p:cNvPr>
          <p:cNvSpPr txBox="1"/>
          <p:nvPr/>
        </p:nvSpPr>
        <p:spPr>
          <a:xfrm>
            <a:off x="1618377" y="4944701"/>
            <a:ext cx="9811622" cy="646331"/>
          </a:xfrm>
          <a:prstGeom prst="rect">
            <a:avLst/>
          </a:prstGeom>
          <a:noFill/>
          <a:ln w="19050">
            <a:solidFill>
              <a:srgbClr val="FF0000"/>
            </a:solidFill>
          </a:ln>
        </p:spPr>
        <p:txBody>
          <a:bodyPr wrap="square" rtlCol="0">
            <a:spAutoFit/>
          </a:bodyPr>
          <a:lstStyle/>
          <a:p>
            <a:r>
              <a:rPr lang="en-MY" sz="1800" b="0" i="0" dirty="0">
                <a:solidFill>
                  <a:srgbClr val="000000"/>
                </a:solidFill>
                <a:effectLst/>
                <a:latin typeface="CIDFont+F1"/>
              </a:rPr>
              <a:t>To </a:t>
            </a:r>
            <a:r>
              <a:rPr lang="en-MY" sz="1800" b="0" i="0" dirty="0">
                <a:solidFill>
                  <a:srgbClr val="000000"/>
                </a:solidFill>
                <a:effectLst/>
                <a:highlight>
                  <a:srgbClr val="FFFF00"/>
                </a:highlight>
                <a:latin typeface="CIDFont+F1"/>
              </a:rPr>
              <a:t>analyse and perform exploratory data analysis </a:t>
            </a:r>
            <a:r>
              <a:rPr lang="en-MY" sz="1800" b="0" i="0" dirty="0">
                <a:solidFill>
                  <a:srgbClr val="000000"/>
                </a:solidFill>
                <a:effectLst/>
                <a:latin typeface="CIDFont+F1"/>
              </a:rPr>
              <a:t>on the data to understand its</a:t>
            </a:r>
            <a:br>
              <a:rPr lang="en-MY" sz="1800" b="0" i="0" dirty="0">
                <a:solidFill>
                  <a:srgbClr val="000000"/>
                </a:solidFill>
                <a:effectLst/>
                <a:latin typeface="CIDFont+F1"/>
              </a:rPr>
            </a:br>
            <a:r>
              <a:rPr lang="en-MY" sz="1800" b="0" i="0" dirty="0">
                <a:solidFill>
                  <a:srgbClr val="000000"/>
                </a:solidFill>
                <a:effectLst/>
                <a:latin typeface="CIDFont+F1"/>
              </a:rPr>
              <a:t>characteristics.</a:t>
            </a:r>
            <a:r>
              <a:rPr lang="en-MY" dirty="0"/>
              <a:t> </a:t>
            </a:r>
          </a:p>
        </p:txBody>
      </p:sp>
      <p:sp>
        <p:nvSpPr>
          <p:cNvPr id="9" name="TextBox 8">
            <a:extLst>
              <a:ext uri="{FF2B5EF4-FFF2-40B4-BE49-F238E27FC236}">
                <a16:creationId xmlns:a16="http://schemas.microsoft.com/office/drawing/2014/main" id="{2A9A7FE0-71B7-2F1D-BDBB-34FC46B471D8}"/>
              </a:ext>
            </a:extLst>
          </p:cNvPr>
          <p:cNvSpPr txBox="1"/>
          <p:nvPr/>
        </p:nvSpPr>
        <p:spPr>
          <a:xfrm>
            <a:off x="1618376" y="5769706"/>
            <a:ext cx="9811622" cy="646331"/>
          </a:xfrm>
          <a:prstGeom prst="rect">
            <a:avLst/>
          </a:prstGeom>
          <a:noFill/>
          <a:ln w="19050">
            <a:solidFill>
              <a:srgbClr val="FF0000"/>
            </a:solidFill>
          </a:ln>
        </p:spPr>
        <p:txBody>
          <a:bodyPr wrap="square" rtlCol="0">
            <a:spAutoFit/>
          </a:bodyPr>
          <a:lstStyle/>
          <a:p>
            <a:r>
              <a:rPr lang="en-MY" sz="1800" b="0" i="0" dirty="0">
                <a:solidFill>
                  <a:srgbClr val="000000"/>
                </a:solidFill>
                <a:effectLst/>
                <a:latin typeface="CIDFont+F1"/>
              </a:rPr>
              <a:t>To </a:t>
            </a:r>
            <a:r>
              <a:rPr lang="en-MY" sz="1800" b="0" i="0" dirty="0">
                <a:solidFill>
                  <a:srgbClr val="000000"/>
                </a:solidFill>
                <a:effectLst/>
                <a:highlight>
                  <a:srgbClr val="FFFF00"/>
                </a:highlight>
                <a:latin typeface="CIDFont+F1"/>
              </a:rPr>
              <a:t>study and implement alternative non-geometric based data augmentation methods to</a:t>
            </a:r>
            <a:br>
              <a:rPr lang="en-MY" sz="1800" b="0" i="0" dirty="0">
                <a:solidFill>
                  <a:srgbClr val="000000"/>
                </a:solidFill>
                <a:effectLst/>
                <a:highlight>
                  <a:srgbClr val="FFFF00"/>
                </a:highlight>
                <a:latin typeface="CIDFont+F1"/>
              </a:rPr>
            </a:br>
            <a:r>
              <a:rPr lang="en-MY" sz="1800" b="0" i="0" dirty="0">
                <a:solidFill>
                  <a:srgbClr val="000000"/>
                </a:solidFill>
                <a:effectLst/>
                <a:highlight>
                  <a:srgbClr val="FFFF00"/>
                </a:highlight>
                <a:latin typeface="CIDFont+F1"/>
              </a:rPr>
              <a:t>create a more generalized dataset </a:t>
            </a:r>
            <a:r>
              <a:rPr lang="en-MY" sz="1800" b="0" i="0" dirty="0">
                <a:solidFill>
                  <a:srgbClr val="000000"/>
                </a:solidFill>
                <a:effectLst/>
                <a:latin typeface="CIDFont+F1"/>
              </a:rPr>
              <a:t>for developing the solution.</a:t>
            </a:r>
            <a:r>
              <a:rPr lang="en-MY" dirty="0"/>
              <a:t> </a:t>
            </a:r>
          </a:p>
        </p:txBody>
      </p:sp>
      <p:sp>
        <p:nvSpPr>
          <p:cNvPr id="3" name="TextBox 2">
            <a:extLst>
              <a:ext uri="{FF2B5EF4-FFF2-40B4-BE49-F238E27FC236}">
                <a16:creationId xmlns:a16="http://schemas.microsoft.com/office/drawing/2014/main" id="{75DB414A-51A5-C0E6-0DCC-AB2C6BB65F3E}"/>
              </a:ext>
            </a:extLst>
          </p:cNvPr>
          <p:cNvSpPr txBox="1"/>
          <p:nvPr/>
        </p:nvSpPr>
        <p:spPr>
          <a:xfrm>
            <a:off x="966831" y="2953820"/>
            <a:ext cx="343949" cy="477054"/>
          </a:xfrm>
          <a:prstGeom prst="rect">
            <a:avLst/>
          </a:prstGeom>
          <a:solidFill>
            <a:srgbClr val="00B0F0"/>
          </a:solidFill>
        </p:spPr>
        <p:txBody>
          <a:bodyPr wrap="square" rtlCol="0">
            <a:spAutoFit/>
          </a:bodyPr>
          <a:lstStyle/>
          <a:p>
            <a:r>
              <a:rPr lang="en-MY" sz="2500" dirty="0"/>
              <a:t>1</a:t>
            </a:r>
          </a:p>
        </p:txBody>
      </p:sp>
      <p:sp>
        <p:nvSpPr>
          <p:cNvPr id="10" name="TextBox 9">
            <a:extLst>
              <a:ext uri="{FF2B5EF4-FFF2-40B4-BE49-F238E27FC236}">
                <a16:creationId xmlns:a16="http://schemas.microsoft.com/office/drawing/2014/main" id="{84FF16AB-1C3A-D6F5-D612-6E4460F5CB84}"/>
              </a:ext>
            </a:extLst>
          </p:cNvPr>
          <p:cNvSpPr txBox="1"/>
          <p:nvPr/>
        </p:nvSpPr>
        <p:spPr>
          <a:xfrm>
            <a:off x="966831" y="4006898"/>
            <a:ext cx="343949" cy="477054"/>
          </a:xfrm>
          <a:prstGeom prst="rect">
            <a:avLst/>
          </a:prstGeom>
          <a:solidFill>
            <a:srgbClr val="00B0F0"/>
          </a:solidFill>
        </p:spPr>
        <p:txBody>
          <a:bodyPr wrap="square" rtlCol="0">
            <a:spAutoFit/>
          </a:bodyPr>
          <a:lstStyle/>
          <a:p>
            <a:r>
              <a:rPr lang="en-MY" sz="2500" dirty="0"/>
              <a:t>2</a:t>
            </a:r>
          </a:p>
        </p:txBody>
      </p:sp>
      <p:sp>
        <p:nvSpPr>
          <p:cNvPr id="11" name="TextBox 10">
            <a:extLst>
              <a:ext uri="{FF2B5EF4-FFF2-40B4-BE49-F238E27FC236}">
                <a16:creationId xmlns:a16="http://schemas.microsoft.com/office/drawing/2014/main" id="{3997894C-0B6D-04E1-3618-F3FC089738A7}"/>
              </a:ext>
            </a:extLst>
          </p:cNvPr>
          <p:cNvSpPr txBox="1"/>
          <p:nvPr/>
        </p:nvSpPr>
        <p:spPr>
          <a:xfrm>
            <a:off x="966831" y="5029339"/>
            <a:ext cx="343949" cy="477054"/>
          </a:xfrm>
          <a:prstGeom prst="rect">
            <a:avLst/>
          </a:prstGeom>
          <a:solidFill>
            <a:srgbClr val="00B0F0"/>
          </a:solidFill>
        </p:spPr>
        <p:txBody>
          <a:bodyPr wrap="square" rtlCol="0">
            <a:spAutoFit/>
          </a:bodyPr>
          <a:lstStyle/>
          <a:p>
            <a:r>
              <a:rPr lang="en-MY" sz="2500" dirty="0"/>
              <a:t>3</a:t>
            </a:r>
          </a:p>
        </p:txBody>
      </p:sp>
      <p:sp>
        <p:nvSpPr>
          <p:cNvPr id="12" name="TextBox 11">
            <a:extLst>
              <a:ext uri="{FF2B5EF4-FFF2-40B4-BE49-F238E27FC236}">
                <a16:creationId xmlns:a16="http://schemas.microsoft.com/office/drawing/2014/main" id="{2783BE13-5261-5281-9C02-96070C84182C}"/>
              </a:ext>
            </a:extLst>
          </p:cNvPr>
          <p:cNvSpPr txBox="1"/>
          <p:nvPr/>
        </p:nvSpPr>
        <p:spPr>
          <a:xfrm>
            <a:off x="966831" y="5813253"/>
            <a:ext cx="343949" cy="477054"/>
          </a:xfrm>
          <a:prstGeom prst="rect">
            <a:avLst/>
          </a:prstGeom>
          <a:solidFill>
            <a:srgbClr val="00B0F0"/>
          </a:solidFill>
        </p:spPr>
        <p:txBody>
          <a:bodyPr wrap="square" rtlCol="0">
            <a:spAutoFit/>
          </a:bodyPr>
          <a:lstStyle/>
          <a:p>
            <a:r>
              <a:rPr lang="en-MY" sz="2500" dirty="0"/>
              <a:t>4</a:t>
            </a:r>
          </a:p>
        </p:txBody>
      </p:sp>
    </p:spTree>
    <p:extLst>
      <p:ext uri="{BB962C8B-B14F-4D97-AF65-F5344CB8AC3E}">
        <p14:creationId xmlns:p14="http://schemas.microsoft.com/office/powerpoint/2010/main" val="1369379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3FF5-E11F-42DB-53C6-B803DF739556}"/>
              </a:ext>
            </a:extLst>
          </p:cNvPr>
          <p:cNvSpPr>
            <a:spLocks noGrp="1"/>
          </p:cNvSpPr>
          <p:nvPr>
            <p:ph type="title"/>
          </p:nvPr>
        </p:nvSpPr>
        <p:spPr>
          <a:xfrm>
            <a:off x="838200" y="531844"/>
            <a:ext cx="10515600" cy="710974"/>
          </a:xfrm>
        </p:spPr>
        <p:txBody>
          <a:bodyPr/>
          <a:lstStyle/>
          <a:p>
            <a:r>
              <a:rPr lang="en-MY" dirty="0"/>
              <a:t>Overall Methodology</a:t>
            </a:r>
          </a:p>
        </p:txBody>
      </p:sp>
      <p:pic>
        <p:nvPicPr>
          <p:cNvPr id="7" name="Picture 6">
            <a:extLst>
              <a:ext uri="{FF2B5EF4-FFF2-40B4-BE49-F238E27FC236}">
                <a16:creationId xmlns:a16="http://schemas.microsoft.com/office/drawing/2014/main" id="{2E370863-A360-59D5-5A08-D840B8FC2B52}"/>
              </a:ext>
            </a:extLst>
          </p:cNvPr>
          <p:cNvPicPr>
            <a:picLocks noChangeAspect="1"/>
          </p:cNvPicPr>
          <p:nvPr/>
        </p:nvPicPr>
        <p:blipFill>
          <a:blip r:embed="rId2"/>
          <a:stretch>
            <a:fillRect/>
          </a:stretch>
        </p:blipFill>
        <p:spPr>
          <a:xfrm>
            <a:off x="1398814" y="1476084"/>
            <a:ext cx="9525000" cy="1228725"/>
          </a:xfrm>
          <a:prstGeom prst="rect">
            <a:avLst/>
          </a:prstGeom>
        </p:spPr>
      </p:pic>
      <p:sp>
        <p:nvSpPr>
          <p:cNvPr id="8" name="Title 1">
            <a:extLst>
              <a:ext uri="{FF2B5EF4-FFF2-40B4-BE49-F238E27FC236}">
                <a16:creationId xmlns:a16="http://schemas.microsoft.com/office/drawing/2014/main" id="{748D6E45-8DEC-461E-192D-9DAD2FA94433}"/>
              </a:ext>
            </a:extLst>
          </p:cNvPr>
          <p:cNvSpPr txBox="1">
            <a:spLocks/>
          </p:cNvSpPr>
          <p:nvPr/>
        </p:nvSpPr>
        <p:spPr>
          <a:xfrm>
            <a:off x="838200" y="3073513"/>
            <a:ext cx="10515600" cy="7109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dirty="0"/>
              <a:t>Stage 1</a:t>
            </a:r>
          </a:p>
        </p:txBody>
      </p:sp>
      <p:pic>
        <p:nvPicPr>
          <p:cNvPr id="10" name="Picture 9">
            <a:extLst>
              <a:ext uri="{FF2B5EF4-FFF2-40B4-BE49-F238E27FC236}">
                <a16:creationId xmlns:a16="http://schemas.microsoft.com/office/drawing/2014/main" id="{CA5DCDA5-D1AD-0CD7-31E8-6BFDC0D4D457}"/>
              </a:ext>
            </a:extLst>
          </p:cNvPr>
          <p:cNvPicPr>
            <a:picLocks noChangeAspect="1"/>
          </p:cNvPicPr>
          <p:nvPr/>
        </p:nvPicPr>
        <p:blipFill>
          <a:blip r:embed="rId3"/>
          <a:stretch>
            <a:fillRect/>
          </a:stretch>
        </p:blipFill>
        <p:spPr>
          <a:xfrm>
            <a:off x="1398814" y="4086519"/>
            <a:ext cx="5534025" cy="1190625"/>
          </a:xfrm>
          <a:prstGeom prst="rect">
            <a:avLst/>
          </a:prstGeom>
        </p:spPr>
      </p:pic>
    </p:spTree>
    <p:extLst>
      <p:ext uri="{BB962C8B-B14F-4D97-AF65-F5344CB8AC3E}">
        <p14:creationId xmlns:p14="http://schemas.microsoft.com/office/powerpoint/2010/main" val="2213851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1C4E-E327-0C97-DE72-07231D3C0287}"/>
              </a:ext>
            </a:extLst>
          </p:cNvPr>
          <p:cNvSpPr>
            <a:spLocks noGrp="1"/>
          </p:cNvSpPr>
          <p:nvPr>
            <p:ph type="title"/>
          </p:nvPr>
        </p:nvSpPr>
        <p:spPr>
          <a:xfrm>
            <a:off x="5372731" y="1"/>
            <a:ext cx="2237792" cy="511728"/>
          </a:xfrm>
        </p:spPr>
        <p:txBody>
          <a:bodyPr>
            <a:normAutofit fontScale="90000"/>
          </a:bodyPr>
          <a:lstStyle/>
          <a:p>
            <a:pPr algn="ctr"/>
            <a:r>
              <a:rPr lang="en-MY" dirty="0"/>
              <a:t>Stage 2</a:t>
            </a:r>
          </a:p>
        </p:txBody>
      </p:sp>
      <p:pic>
        <p:nvPicPr>
          <p:cNvPr id="7" name="Picture 6">
            <a:extLst>
              <a:ext uri="{FF2B5EF4-FFF2-40B4-BE49-F238E27FC236}">
                <a16:creationId xmlns:a16="http://schemas.microsoft.com/office/drawing/2014/main" id="{46BACC97-5D7A-92B7-13DC-0F1139718E42}"/>
              </a:ext>
            </a:extLst>
          </p:cNvPr>
          <p:cNvPicPr>
            <a:picLocks noChangeAspect="1"/>
          </p:cNvPicPr>
          <p:nvPr/>
        </p:nvPicPr>
        <p:blipFill>
          <a:blip r:embed="rId2"/>
          <a:stretch>
            <a:fillRect/>
          </a:stretch>
        </p:blipFill>
        <p:spPr>
          <a:xfrm>
            <a:off x="4445744" y="526576"/>
            <a:ext cx="4091765" cy="3808177"/>
          </a:xfrm>
          <a:prstGeom prst="rect">
            <a:avLst/>
          </a:prstGeom>
        </p:spPr>
      </p:pic>
      <p:sp>
        <p:nvSpPr>
          <p:cNvPr id="8" name="Title 1">
            <a:extLst>
              <a:ext uri="{FF2B5EF4-FFF2-40B4-BE49-F238E27FC236}">
                <a16:creationId xmlns:a16="http://schemas.microsoft.com/office/drawing/2014/main" id="{8242BF69-679B-5B42-29EA-7537D6578E2C}"/>
              </a:ext>
            </a:extLst>
          </p:cNvPr>
          <p:cNvSpPr txBox="1">
            <a:spLocks/>
          </p:cNvSpPr>
          <p:nvPr/>
        </p:nvSpPr>
        <p:spPr>
          <a:xfrm>
            <a:off x="1233827" y="4427335"/>
            <a:ext cx="10510760" cy="52247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MY" dirty="0"/>
              <a:t>Stage 3</a:t>
            </a:r>
          </a:p>
        </p:txBody>
      </p:sp>
      <p:pic>
        <p:nvPicPr>
          <p:cNvPr id="9" name="Picture 8">
            <a:extLst>
              <a:ext uri="{FF2B5EF4-FFF2-40B4-BE49-F238E27FC236}">
                <a16:creationId xmlns:a16="http://schemas.microsoft.com/office/drawing/2014/main" id="{B37368B9-1E37-D338-B438-3E80EEA6D75E}"/>
              </a:ext>
            </a:extLst>
          </p:cNvPr>
          <p:cNvPicPr>
            <a:picLocks noChangeAspect="1"/>
          </p:cNvPicPr>
          <p:nvPr/>
        </p:nvPicPr>
        <p:blipFill>
          <a:blip r:embed="rId3"/>
          <a:stretch>
            <a:fillRect/>
          </a:stretch>
        </p:blipFill>
        <p:spPr>
          <a:xfrm>
            <a:off x="2246839" y="4949808"/>
            <a:ext cx="8489573" cy="1724947"/>
          </a:xfrm>
          <a:prstGeom prst="rect">
            <a:avLst/>
          </a:prstGeom>
        </p:spPr>
      </p:pic>
    </p:spTree>
    <p:extLst>
      <p:ext uri="{BB962C8B-B14F-4D97-AF65-F5344CB8AC3E}">
        <p14:creationId xmlns:p14="http://schemas.microsoft.com/office/powerpoint/2010/main" val="295586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32CC27-B3EC-6B11-6F34-6EC1C6A07B71}"/>
              </a:ext>
            </a:extLst>
          </p:cNvPr>
          <p:cNvSpPr txBox="1">
            <a:spLocks/>
          </p:cNvSpPr>
          <p:nvPr/>
        </p:nvSpPr>
        <p:spPr>
          <a:xfrm>
            <a:off x="452306" y="77052"/>
            <a:ext cx="10515600" cy="8012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MY" dirty="0"/>
              <a:t>Stage 3: Data Analysis</a:t>
            </a:r>
          </a:p>
        </p:txBody>
      </p:sp>
      <p:pic>
        <p:nvPicPr>
          <p:cNvPr id="8" name="Picture 7">
            <a:extLst>
              <a:ext uri="{FF2B5EF4-FFF2-40B4-BE49-F238E27FC236}">
                <a16:creationId xmlns:a16="http://schemas.microsoft.com/office/drawing/2014/main" id="{1E7F1794-92B1-0EFE-1745-13C20494F5AC}"/>
              </a:ext>
            </a:extLst>
          </p:cNvPr>
          <p:cNvPicPr>
            <a:picLocks noChangeAspect="1"/>
          </p:cNvPicPr>
          <p:nvPr/>
        </p:nvPicPr>
        <p:blipFill>
          <a:blip r:embed="rId2"/>
          <a:stretch>
            <a:fillRect/>
          </a:stretch>
        </p:blipFill>
        <p:spPr>
          <a:xfrm>
            <a:off x="3308371" y="878254"/>
            <a:ext cx="5216999" cy="1546049"/>
          </a:xfrm>
          <a:prstGeom prst="rect">
            <a:avLst/>
          </a:prstGeom>
        </p:spPr>
      </p:pic>
      <p:pic>
        <p:nvPicPr>
          <p:cNvPr id="10" name="Picture 9">
            <a:extLst>
              <a:ext uri="{FF2B5EF4-FFF2-40B4-BE49-F238E27FC236}">
                <a16:creationId xmlns:a16="http://schemas.microsoft.com/office/drawing/2014/main" id="{9248CCBB-0AA2-069B-A575-5C1183B11DEE}"/>
              </a:ext>
            </a:extLst>
          </p:cNvPr>
          <p:cNvPicPr>
            <a:picLocks noChangeAspect="1"/>
          </p:cNvPicPr>
          <p:nvPr/>
        </p:nvPicPr>
        <p:blipFill>
          <a:blip r:embed="rId3"/>
          <a:stretch>
            <a:fillRect/>
          </a:stretch>
        </p:blipFill>
        <p:spPr>
          <a:xfrm>
            <a:off x="262440" y="2573304"/>
            <a:ext cx="4670314" cy="2241291"/>
          </a:xfrm>
          <a:prstGeom prst="rect">
            <a:avLst/>
          </a:prstGeom>
        </p:spPr>
      </p:pic>
      <p:pic>
        <p:nvPicPr>
          <p:cNvPr id="14" name="Picture 13">
            <a:extLst>
              <a:ext uri="{FF2B5EF4-FFF2-40B4-BE49-F238E27FC236}">
                <a16:creationId xmlns:a16="http://schemas.microsoft.com/office/drawing/2014/main" id="{C33BE09F-E0AE-FBAE-563C-EF2CC6763E3D}"/>
              </a:ext>
            </a:extLst>
          </p:cNvPr>
          <p:cNvPicPr>
            <a:picLocks noChangeAspect="1"/>
          </p:cNvPicPr>
          <p:nvPr/>
        </p:nvPicPr>
        <p:blipFill>
          <a:blip r:embed="rId4"/>
          <a:stretch>
            <a:fillRect/>
          </a:stretch>
        </p:blipFill>
        <p:spPr>
          <a:xfrm>
            <a:off x="262440" y="5337417"/>
            <a:ext cx="4682786" cy="1284658"/>
          </a:xfrm>
          <a:prstGeom prst="rect">
            <a:avLst/>
          </a:prstGeom>
        </p:spPr>
      </p:pic>
      <p:pic>
        <p:nvPicPr>
          <p:cNvPr id="16" name="Picture 15">
            <a:extLst>
              <a:ext uri="{FF2B5EF4-FFF2-40B4-BE49-F238E27FC236}">
                <a16:creationId xmlns:a16="http://schemas.microsoft.com/office/drawing/2014/main" id="{5A8A9A1B-F970-93EC-4440-95DE1324DE32}"/>
              </a:ext>
            </a:extLst>
          </p:cNvPr>
          <p:cNvPicPr>
            <a:picLocks noChangeAspect="1"/>
          </p:cNvPicPr>
          <p:nvPr/>
        </p:nvPicPr>
        <p:blipFill>
          <a:blip r:embed="rId5"/>
          <a:stretch>
            <a:fillRect/>
          </a:stretch>
        </p:blipFill>
        <p:spPr>
          <a:xfrm>
            <a:off x="5886414" y="2883164"/>
            <a:ext cx="5562150" cy="3101068"/>
          </a:xfrm>
          <a:prstGeom prst="rect">
            <a:avLst/>
          </a:prstGeom>
        </p:spPr>
      </p:pic>
      <p:sp>
        <p:nvSpPr>
          <p:cNvPr id="17" name="TextBox 16">
            <a:extLst>
              <a:ext uri="{FF2B5EF4-FFF2-40B4-BE49-F238E27FC236}">
                <a16:creationId xmlns:a16="http://schemas.microsoft.com/office/drawing/2014/main" id="{BF55ADEF-B39D-FAB1-85E9-200661230E8C}"/>
              </a:ext>
            </a:extLst>
          </p:cNvPr>
          <p:cNvSpPr txBox="1"/>
          <p:nvPr/>
        </p:nvSpPr>
        <p:spPr>
          <a:xfrm>
            <a:off x="1651518" y="3225504"/>
            <a:ext cx="1754155" cy="276999"/>
          </a:xfrm>
          <a:prstGeom prst="rect">
            <a:avLst/>
          </a:prstGeom>
          <a:solidFill>
            <a:srgbClr val="FFFF00"/>
          </a:solidFill>
        </p:spPr>
        <p:txBody>
          <a:bodyPr wrap="square" lIns="0" tIns="0" rIns="0" bIns="0" rtlCol="0">
            <a:spAutoFit/>
          </a:bodyPr>
          <a:lstStyle/>
          <a:p>
            <a:pPr algn="ctr"/>
            <a:r>
              <a:rPr lang="en-MY" dirty="0"/>
              <a:t>Visualize Images</a:t>
            </a:r>
          </a:p>
        </p:txBody>
      </p:sp>
      <p:sp>
        <p:nvSpPr>
          <p:cNvPr id="18" name="TextBox 17">
            <a:extLst>
              <a:ext uri="{FF2B5EF4-FFF2-40B4-BE49-F238E27FC236}">
                <a16:creationId xmlns:a16="http://schemas.microsoft.com/office/drawing/2014/main" id="{149C3ABD-FD36-72DA-68A7-32768EAB32FB}"/>
              </a:ext>
            </a:extLst>
          </p:cNvPr>
          <p:cNvSpPr txBox="1"/>
          <p:nvPr/>
        </p:nvSpPr>
        <p:spPr>
          <a:xfrm>
            <a:off x="1047509" y="4968085"/>
            <a:ext cx="3423821" cy="369332"/>
          </a:xfrm>
          <a:prstGeom prst="rect">
            <a:avLst/>
          </a:prstGeom>
          <a:noFill/>
        </p:spPr>
        <p:txBody>
          <a:bodyPr wrap="square" rtlCol="0">
            <a:spAutoFit/>
          </a:bodyPr>
          <a:lstStyle/>
          <a:p>
            <a:pPr algn="ctr"/>
            <a:r>
              <a:rPr lang="en-MY" dirty="0">
                <a:highlight>
                  <a:srgbClr val="FFFF00"/>
                </a:highlight>
              </a:rPr>
              <a:t>Statistical Data on Image Size</a:t>
            </a:r>
          </a:p>
        </p:txBody>
      </p:sp>
      <p:sp>
        <p:nvSpPr>
          <p:cNvPr id="19" name="TextBox 18">
            <a:extLst>
              <a:ext uri="{FF2B5EF4-FFF2-40B4-BE49-F238E27FC236}">
                <a16:creationId xmlns:a16="http://schemas.microsoft.com/office/drawing/2014/main" id="{834D96F7-1CDE-79D1-B4A1-24DFB02DD7D5}"/>
              </a:ext>
            </a:extLst>
          </p:cNvPr>
          <p:cNvSpPr txBox="1"/>
          <p:nvPr/>
        </p:nvSpPr>
        <p:spPr>
          <a:xfrm>
            <a:off x="7310858" y="2553877"/>
            <a:ext cx="3014857" cy="369332"/>
          </a:xfrm>
          <a:prstGeom prst="rect">
            <a:avLst/>
          </a:prstGeom>
          <a:noFill/>
        </p:spPr>
        <p:txBody>
          <a:bodyPr wrap="square" rtlCol="0">
            <a:spAutoFit/>
          </a:bodyPr>
          <a:lstStyle/>
          <a:p>
            <a:pPr algn="ctr"/>
            <a:r>
              <a:rPr lang="en-MY" dirty="0">
                <a:highlight>
                  <a:srgbClr val="FFFF00"/>
                </a:highlight>
              </a:rPr>
              <a:t>Pixel Distribution of Images</a:t>
            </a:r>
          </a:p>
        </p:txBody>
      </p:sp>
    </p:spTree>
    <p:extLst>
      <p:ext uri="{BB962C8B-B14F-4D97-AF65-F5344CB8AC3E}">
        <p14:creationId xmlns:p14="http://schemas.microsoft.com/office/powerpoint/2010/main" val="2347423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C2B1-9311-F142-C4FB-BBE4BEE52289}"/>
              </a:ext>
            </a:extLst>
          </p:cNvPr>
          <p:cNvSpPr>
            <a:spLocks noGrp="1"/>
          </p:cNvSpPr>
          <p:nvPr>
            <p:ph type="title"/>
          </p:nvPr>
        </p:nvSpPr>
        <p:spPr>
          <a:xfrm>
            <a:off x="838200" y="365126"/>
            <a:ext cx="10515600" cy="745218"/>
          </a:xfrm>
        </p:spPr>
        <p:txBody>
          <a:bodyPr/>
          <a:lstStyle/>
          <a:p>
            <a:pPr algn="ctr"/>
            <a:r>
              <a:rPr lang="en-MY" dirty="0"/>
              <a:t>Image Enhancement + Augmentation</a:t>
            </a:r>
          </a:p>
        </p:txBody>
      </p:sp>
      <p:pic>
        <p:nvPicPr>
          <p:cNvPr id="5" name="Picture 4">
            <a:extLst>
              <a:ext uri="{FF2B5EF4-FFF2-40B4-BE49-F238E27FC236}">
                <a16:creationId xmlns:a16="http://schemas.microsoft.com/office/drawing/2014/main" id="{5418E451-E965-2F14-90CF-4308392E002B}"/>
              </a:ext>
            </a:extLst>
          </p:cNvPr>
          <p:cNvPicPr>
            <a:picLocks noChangeAspect="1"/>
          </p:cNvPicPr>
          <p:nvPr/>
        </p:nvPicPr>
        <p:blipFill>
          <a:blip r:embed="rId2"/>
          <a:stretch>
            <a:fillRect/>
          </a:stretch>
        </p:blipFill>
        <p:spPr>
          <a:xfrm>
            <a:off x="2770153" y="1359017"/>
            <a:ext cx="6917806" cy="5330631"/>
          </a:xfrm>
          <a:prstGeom prst="rect">
            <a:avLst/>
          </a:prstGeom>
        </p:spPr>
      </p:pic>
      <p:sp>
        <p:nvSpPr>
          <p:cNvPr id="6" name="Rectangle 5">
            <a:extLst>
              <a:ext uri="{FF2B5EF4-FFF2-40B4-BE49-F238E27FC236}">
                <a16:creationId xmlns:a16="http://schemas.microsoft.com/office/drawing/2014/main" id="{11478ABE-8945-9D3A-766B-A38E4D827CF0}"/>
              </a:ext>
            </a:extLst>
          </p:cNvPr>
          <p:cNvSpPr/>
          <p:nvPr/>
        </p:nvSpPr>
        <p:spPr>
          <a:xfrm>
            <a:off x="3061982" y="5058561"/>
            <a:ext cx="5696124" cy="9647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08892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481A5E-8FBE-EF52-63D4-30B128046289}"/>
              </a:ext>
            </a:extLst>
          </p:cNvPr>
          <p:cNvPicPr>
            <a:picLocks noChangeAspect="1"/>
          </p:cNvPicPr>
          <p:nvPr/>
        </p:nvPicPr>
        <p:blipFill>
          <a:blip r:embed="rId2"/>
          <a:stretch>
            <a:fillRect/>
          </a:stretch>
        </p:blipFill>
        <p:spPr>
          <a:xfrm>
            <a:off x="298580" y="802432"/>
            <a:ext cx="4574687" cy="2369976"/>
          </a:xfrm>
          <a:prstGeom prst="rect">
            <a:avLst/>
          </a:prstGeom>
        </p:spPr>
      </p:pic>
      <p:pic>
        <p:nvPicPr>
          <p:cNvPr id="7" name="Picture 6">
            <a:extLst>
              <a:ext uri="{FF2B5EF4-FFF2-40B4-BE49-F238E27FC236}">
                <a16:creationId xmlns:a16="http://schemas.microsoft.com/office/drawing/2014/main" id="{68018DF1-E03D-F4AA-41BF-19477E8F447A}"/>
              </a:ext>
            </a:extLst>
          </p:cNvPr>
          <p:cNvPicPr>
            <a:picLocks noChangeAspect="1"/>
          </p:cNvPicPr>
          <p:nvPr/>
        </p:nvPicPr>
        <p:blipFill>
          <a:blip r:embed="rId3"/>
          <a:stretch>
            <a:fillRect/>
          </a:stretch>
        </p:blipFill>
        <p:spPr>
          <a:xfrm>
            <a:off x="4980807" y="802432"/>
            <a:ext cx="2751927" cy="5253135"/>
          </a:xfrm>
          <a:prstGeom prst="rect">
            <a:avLst/>
          </a:prstGeom>
        </p:spPr>
      </p:pic>
      <p:pic>
        <p:nvPicPr>
          <p:cNvPr id="9" name="Picture 8">
            <a:extLst>
              <a:ext uri="{FF2B5EF4-FFF2-40B4-BE49-F238E27FC236}">
                <a16:creationId xmlns:a16="http://schemas.microsoft.com/office/drawing/2014/main" id="{80501BA0-665A-ED31-5AD4-1898DF754498}"/>
              </a:ext>
            </a:extLst>
          </p:cNvPr>
          <p:cNvPicPr>
            <a:picLocks noChangeAspect="1"/>
          </p:cNvPicPr>
          <p:nvPr/>
        </p:nvPicPr>
        <p:blipFill>
          <a:blip r:embed="rId4"/>
          <a:stretch>
            <a:fillRect/>
          </a:stretch>
        </p:blipFill>
        <p:spPr>
          <a:xfrm>
            <a:off x="8833881" y="802432"/>
            <a:ext cx="2037931" cy="5253135"/>
          </a:xfrm>
          <a:prstGeom prst="rect">
            <a:avLst/>
          </a:prstGeom>
        </p:spPr>
      </p:pic>
      <p:sp>
        <p:nvSpPr>
          <p:cNvPr id="10" name="TextBox 9">
            <a:extLst>
              <a:ext uri="{FF2B5EF4-FFF2-40B4-BE49-F238E27FC236}">
                <a16:creationId xmlns:a16="http://schemas.microsoft.com/office/drawing/2014/main" id="{482EE3F5-6E91-5A7F-4DEF-D047227E325B}"/>
              </a:ext>
            </a:extLst>
          </p:cNvPr>
          <p:cNvSpPr txBox="1"/>
          <p:nvPr/>
        </p:nvSpPr>
        <p:spPr>
          <a:xfrm>
            <a:off x="1688840" y="6201969"/>
            <a:ext cx="1754155" cy="276999"/>
          </a:xfrm>
          <a:prstGeom prst="rect">
            <a:avLst/>
          </a:prstGeom>
          <a:solidFill>
            <a:srgbClr val="FFFF00"/>
          </a:solidFill>
        </p:spPr>
        <p:txBody>
          <a:bodyPr wrap="square" lIns="0" tIns="0" rIns="0" bIns="0" rtlCol="0">
            <a:spAutoFit/>
          </a:bodyPr>
          <a:lstStyle/>
          <a:p>
            <a:pPr algn="ctr"/>
            <a:r>
              <a:rPr lang="en-MY" dirty="0"/>
              <a:t>CLAHE</a:t>
            </a:r>
          </a:p>
        </p:txBody>
      </p:sp>
      <p:sp>
        <p:nvSpPr>
          <p:cNvPr id="11" name="TextBox 10">
            <a:extLst>
              <a:ext uri="{FF2B5EF4-FFF2-40B4-BE49-F238E27FC236}">
                <a16:creationId xmlns:a16="http://schemas.microsoft.com/office/drawing/2014/main" id="{BFC9CFEA-D898-190E-B362-5FB73CEF5D1D}"/>
              </a:ext>
            </a:extLst>
          </p:cNvPr>
          <p:cNvSpPr txBox="1"/>
          <p:nvPr/>
        </p:nvSpPr>
        <p:spPr>
          <a:xfrm>
            <a:off x="5479692" y="6201969"/>
            <a:ext cx="1754155" cy="276999"/>
          </a:xfrm>
          <a:prstGeom prst="rect">
            <a:avLst/>
          </a:prstGeom>
          <a:solidFill>
            <a:srgbClr val="FFFF00"/>
          </a:solidFill>
        </p:spPr>
        <p:txBody>
          <a:bodyPr wrap="square" lIns="0" tIns="0" rIns="0" bIns="0" rtlCol="0">
            <a:spAutoFit/>
          </a:bodyPr>
          <a:lstStyle/>
          <a:p>
            <a:pPr algn="ctr"/>
            <a:r>
              <a:rPr lang="en-MY" dirty="0"/>
              <a:t>MULTISCALE</a:t>
            </a:r>
          </a:p>
        </p:txBody>
      </p:sp>
      <p:sp>
        <p:nvSpPr>
          <p:cNvPr id="12" name="TextBox 11">
            <a:extLst>
              <a:ext uri="{FF2B5EF4-FFF2-40B4-BE49-F238E27FC236}">
                <a16:creationId xmlns:a16="http://schemas.microsoft.com/office/drawing/2014/main" id="{A40806B2-8B25-55B4-A9AB-1BD4D9741076}"/>
              </a:ext>
            </a:extLst>
          </p:cNvPr>
          <p:cNvSpPr txBox="1"/>
          <p:nvPr/>
        </p:nvSpPr>
        <p:spPr>
          <a:xfrm>
            <a:off x="8975768" y="6202604"/>
            <a:ext cx="1754155" cy="276999"/>
          </a:xfrm>
          <a:prstGeom prst="rect">
            <a:avLst/>
          </a:prstGeom>
          <a:solidFill>
            <a:srgbClr val="FFFF00"/>
          </a:solidFill>
        </p:spPr>
        <p:txBody>
          <a:bodyPr wrap="square" lIns="0" tIns="0" rIns="0" bIns="0" rtlCol="0">
            <a:spAutoFit/>
          </a:bodyPr>
          <a:lstStyle/>
          <a:p>
            <a:pPr algn="ctr"/>
            <a:r>
              <a:rPr lang="en-MY" dirty="0"/>
              <a:t>RAYLEIGH</a:t>
            </a:r>
          </a:p>
        </p:txBody>
      </p:sp>
    </p:spTree>
    <p:extLst>
      <p:ext uri="{BB962C8B-B14F-4D97-AF65-F5344CB8AC3E}">
        <p14:creationId xmlns:p14="http://schemas.microsoft.com/office/powerpoint/2010/main" val="1173529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1130</Words>
  <Application>Microsoft Office PowerPoint</Application>
  <PresentationFormat>Widescreen</PresentationFormat>
  <Paragraphs>92</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CIDFont+F1</vt:lpstr>
      <vt:lpstr>CIDFont+F2</vt:lpstr>
      <vt:lpstr>Office Theme</vt:lpstr>
      <vt:lpstr>ANALYSING WIRELESS CAPSULE ENDOSCOPY IMAGES USING DEEP LEARNING FRAMEWORKS TO CLASSIFY DIFFERENT GI TRACT DISEASES </vt:lpstr>
      <vt:lpstr>Introduction &amp; Background</vt:lpstr>
      <vt:lpstr>Problem Statements</vt:lpstr>
      <vt:lpstr>Aim</vt:lpstr>
      <vt:lpstr>Overall Methodology</vt:lpstr>
      <vt:lpstr>Stage 2</vt:lpstr>
      <vt:lpstr>PowerPoint Presentation</vt:lpstr>
      <vt:lpstr>Image Enhancement + Augmentation</vt:lpstr>
      <vt:lpstr>PowerPoint Presentation</vt:lpstr>
      <vt:lpstr>CNN Solution Development Overall</vt:lpstr>
      <vt:lpstr>Baseline Settings for Network Architectures</vt:lpstr>
      <vt:lpstr>CNN Solution Development – Stage 1</vt:lpstr>
      <vt:lpstr>CNN Solution Development – Stage 2</vt:lpstr>
      <vt:lpstr>Models Developed</vt:lpstr>
      <vt:lpstr>Libraries Used</vt:lpstr>
      <vt:lpstr>Results – Image Processing</vt:lpstr>
      <vt:lpstr>Evaluation metrics</vt:lpstr>
      <vt:lpstr>CNN Model Results – Phase 1</vt:lpstr>
      <vt:lpstr>CNN Model Results – Phase 1</vt:lpstr>
      <vt:lpstr>CNN Model Results  – Phase 2</vt:lpstr>
      <vt:lpstr>CNN Model Results  – Phase 2</vt:lpstr>
      <vt:lpstr>CNN Model Results – Phase 3</vt:lpstr>
      <vt:lpstr>CNN Model Results – Phase 4</vt:lpstr>
      <vt:lpstr>Discussion Of Contributions and Findings</vt:lpstr>
      <vt:lpstr>Conclusions</vt:lpstr>
      <vt:lpstr>Limitations</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WIRELESS CAPSULE ENDOSCOPY IMAGES USING DEEP LEARNING FRAMEWORKS TO CLASSIFY DIFFERENT GI TRACT DISEASES </dc:title>
  <dc:creator>Rupesh Dey</dc:creator>
  <cp:lastModifiedBy>Rupesh Dey</cp:lastModifiedBy>
  <cp:revision>27</cp:revision>
  <dcterms:created xsi:type="dcterms:W3CDTF">2022-10-03T11:47:31Z</dcterms:created>
  <dcterms:modified xsi:type="dcterms:W3CDTF">2022-10-04T11:30:38Z</dcterms:modified>
</cp:coreProperties>
</file>